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95" r:id="rId4"/>
    <p:sldId id="296" r:id="rId5"/>
    <p:sldId id="259" r:id="rId6"/>
    <p:sldId id="284" r:id="rId7"/>
    <p:sldId id="285" r:id="rId8"/>
    <p:sldId id="286" r:id="rId9"/>
    <p:sldId id="287" r:id="rId10"/>
    <p:sldId id="288" r:id="rId11"/>
    <p:sldId id="290" r:id="rId12"/>
    <p:sldId id="291" r:id="rId13"/>
    <p:sldId id="292" r:id="rId14"/>
    <p:sldId id="293" r:id="rId15"/>
    <p:sldId id="294" r:id="rId1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AD7D"/>
    <a:srgbClr val="838FA5"/>
    <a:srgbClr val="2B1926"/>
    <a:srgbClr val="5B847C"/>
    <a:srgbClr val="A34A38"/>
    <a:srgbClr val="396D89"/>
    <a:srgbClr val="65A0A5"/>
    <a:srgbClr val="1B3036"/>
    <a:srgbClr val="EAE4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1"/>
    <p:restoredTop sz="94737"/>
  </p:normalViewPr>
  <p:slideViewPr>
    <p:cSldViewPr>
      <p:cViewPr varScale="1">
        <p:scale>
          <a:sx n="59" d="100"/>
          <a:sy n="59" d="100"/>
        </p:scale>
        <p:origin x="996"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75B035DD-2E9F-4EDE-9226-F4A9F92A5311}" type="datetimeFigureOut">
              <a:rPr lang="en-US" smtClean="0"/>
              <a:t>7/22/2021</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C4DCBB74-D694-4517-ADA3-9282E640BCB8}" type="slidenum">
              <a:rPr lang="en-US" smtClean="0"/>
              <a:t>‹#›</a:t>
            </a:fld>
            <a:endParaRPr lang="en-US"/>
          </a:p>
        </p:txBody>
      </p:sp>
    </p:spTree>
    <p:extLst>
      <p:ext uri="{BB962C8B-B14F-4D97-AF65-F5344CB8AC3E}">
        <p14:creationId xmlns:p14="http://schemas.microsoft.com/office/powerpoint/2010/main" val="2405969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62421E7D-30D0-3341-8AD1-26152B50CDFA}"/>
              </a:ext>
            </a:extLst>
          </p:cNvPr>
          <p:cNvSpPr>
            <a:spLocks noGrp="1"/>
          </p:cNvSpPr>
          <p:nvPr>
            <p:ph type="body" sz="quarter" idx="10" hasCustomPrompt="1"/>
          </p:nvPr>
        </p:nvSpPr>
        <p:spPr>
          <a:xfrm>
            <a:off x="990600" y="4724400"/>
            <a:ext cx="10287000" cy="553998"/>
          </a:xfrm>
        </p:spPr>
        <p:txBody>
          <a:bodyPr/>
          <a:lstStyle>
            <a:lvl1pPr>
              <a:defRPr sz="3600" b="1">
                <a:solidFill>
                  <a:srgbClr val="5CAD7D"/>
                </a:solidFill>
                <a:latin typeface="Arial" panose="020B0604020202020204" pitchFamily="34" charset="0"/>
                <a:cs typeface="Arial" panose="020B0604020202020204" pitchFamily="34" charset="0"/>
              </a:defRPr>
            </a:lvl1pPr>
            <a:lvl2pPr>
              <a:defRPr>
                <a:solidFill>
                  <a:srgbClr val="EAE4DA"/>
                </a:solidFill>
                <a:latin typeface="Arial" panose="020B0604020202020204" pitchFamily="34" charset="0"/>
                <a:cs typeface="Arial" panose="020B0604020202020204" pitchFamily="34" charset="0"/>
              </a:defRPr>
            </a:lvl2pPr>
            <a:lvl3pPr>
              <a:defRPr>
                <a:solidFill>
                  <a:srgbClr val="EAE4DA"/>
                </a:solidFill>
                <a:latin typeface="Arial" panose="020B0604020202020204" pitchFamily="34" charset="0"/>
                <a:cs typeface="Arial" panose="020B0604020202020204" pitchFamily="34" charset="0"/>
              </a:defRPr>
            </a:lvl3pPr>
            <a:lvl4pPr>
              <a:defRPr>
                <a:solidFill>
                  <a:srgbClr val="EAE4DA"/>
                </a:solidFill>
                <a:latin typeface="Arial" panose="020B0604020202020204" pitchFamily="34" charset="0"/>
                <a:cs typeface="Arial" panose="020B0604020202020204" pitchFamily="34" charset="0"/>
              </a:defRPr>
            </a:lvl4pPr>
            <a:lvl5pPr>
              <a:defRPr>
                <a:solidFill>
                  <a:srgbClr val="EAE4DA"/>
                </a:solidFill>
                <a:latin typeface="Arial" panose="020B0604020202020204" pitchFamily="34" charset="0"/>
                <a:cs typeface="Arial" panose="020B0604020202020204" pitchFamily="34" charset="0"/>
              </a:defRPr>
            </a:lvl5pPr>
          </a:lstStyle>
          <a:p>
            <a:pPr lvl="0"/>
            <a:r>
              <a:rPr lang="en-US" dirty="0"/>
              <a:t>TITLE OF PRESENTATION</a:t>
            </a:r>
          </a:p>
        </p:txBody>
      </p:sp>
      <p:sp>
        <p:nvSpPr>
          <p:cNvPr id="12" name="Text Placeholder 7">
            <a:extLst>
              <a:ext uri="{FF2B5EF4-FFF2-40B4-BE49-F238E27FC236}">
                <a16:creationId xmlns:a16="http://schemas.microsoft.com/office/drawing/2014/main" id="{867ABE37-A3EF-6046-AC34-D66FBB8E068E}"/>
              </a:ext>
            </a:extLst>
          </p:cNvPr>
          <p:cNvSpPr>
            <a:spLocks noGrp="1"/>
          </p:cNvSpPr>
          <p:nvPr>
            <p:ph type="body" sz="quarter" idx="11" hasCustomPrompt="1"/>
          </p:nvPr>
        </p:nvSpPr>
        <p:spPr>
          <a:xfrm>
            <a:off x="990600" y="5395918"/>
            <a:ext cx="10287000" cy="276999"/>
          </a:xfrm>
        </p:spPr>
        <p:txBody>
          <a:bodyPr/>
          <a:lstStyle>
            <a:lvl1pPr>
              <a:defRPr sz="1800" b="0">
                <a:solidFill>
                  <a:srgbClr val="EAE4DA"/>
                </a:solidFill>
                <a:latin typeface="Arial" panose="020B0604020202020204" pitchFamily="34" charset="0"/>
                <a:cs typeface="Arial" panose="020B0604020202020204" pitchFamily="34" charset="0"/>
              </a:defRPr>
            </a:lvl1pPr>
            <a:lvl2pPr>
              <a:defRPr>
                <a:solidFill>
                  <a:srgbClr val="EAE4DA"/>
                </a:solidFill>
                <a:latin typeface="Arial" panose="020B0604020202020204" pitchFamily="34" charset="0"/>
                <a:cs typeface="Arial" panose="020B0604020202020204" pitchFamily="34" charset="0"/>
              </a:defRPr>
            </a:lvl2pPr>
            <a:lvl3pPr>
              <a:defRPr>
                <a:solidFill>
                  <a:srgbClr val="EAE4DA"/>
                </a:solidFill>
                <a:latin typeface="Arial" panose="020B0604020202020204" pitchFamily="34" charset="0"/>
                <a:cs typeface="Arial" panose="020B0604020202020204" pitchFamily="34" charset="0"/>
              </a:defRPr>
            </a:lvl3pPr>
            <a:lvl4pPr>
              <a:defRPr>
                <a:solidFill>
                  <a:srgbClr val="EAE4DA"/>
                </a:solidFill>
                <a:latin typeface="Arial" panose="020B0604020202020204" pitchFamily="34" charset="0"/>
                <a:cs typeface="Arial" panose="020B0604020202020204" pitchFamily="34" charset="0"/>
              </a:defRPr>
            </a:lvl4pPr>
            <a:lvl5pPr>
              <a:defRPr>
                <a:solidFill>
                  <a:srgbClr val="EAE4DA"/>
                </a:solidFill>
                <a:latin typeface="Arial" panose="020B0604020202020204" pitchFamily="34" charset="0"/>
                <a:cs typeface="Arial" panose="020B0604020202020204" pitchFamily="34" charset="0"/>
              </a:defRPr>
            </a:lvl5pPr>
          </a:lstStyle>
          <a:p>
            <a:pPr lvl="0"/>
            <a:r>
              <a:rPr lang="en-US" dirty="0"/>
              <a:t>Speaker Name / Date</a:t>
            </a:r>
          </a:p>
        </p:txBody>
      </p:sp>
      <p:pic>
        <p:nvPicPr>
          <p:cNvPr id="14" name="Picture 13" descr="A picture containing bottle, black, white&#10;&#10;Description automatically generated">
            <a:extLst>
              <a:ext uri="{FF2B5EF4-FFF2-40B4-BE49-F238E27FC236}">
                <a16:creationId xmlns:a16="http://schemas.microsoft.com/office/drawing/2014/main" id="{A9BE11F3-348E-40ED-A6C4-FFD35E93FD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0639" y="962891"/>
            <a:ext cx="4426003" cy="27432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15" name="Picture 14" descr="A close up of a sign&#10;&#10;Description automatically generated">
            <a:extLst>
              <a:ext uri="{FF2B5EF4-FFF2-40B4-BE49-F238E27FC236}">
                <a16:creationId xmlns:a16="http://schemas.microsoft.com/office/drawing/2014/main" id="{1F93D03A-D7C6-4210-886B-B38E43A479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97134" y="297873"/>
            <a:ext cx="1917935" cy="1188720"/>
          </a:xfrm>
          <a:prstGeom prst="rect">
            <a:avLst/>
          </a:prstGeom>
        </p:spPr>
      </p:pic>
      <p:sp>
        <p:nvSpPr>
          <p:cNvPr id="2" name="Holder 2"/>
          <p:cNvSpPr>
            <a:spLocks noGrp="1"/>
          </p:cNvSpPr>
          <p:nvPr>
            <p:ph type="ctrTitle"/>
          </p:nvPr>
        </p:nvSpPr>
        <p:spPr>
          <a:xfrm>
            <a:off x="609600" y="1752600"/>
            <a:ext cx="10363200" cy="461665"/>
          </a:xfrm>
          <a:prstGeom prst="rect">
            <a:avLst/>
          </a:prstGeom>
        </p:spPr>
        <p:txBody>
          <a:bodyPr wrap="square" lIns="0" tIns="0" rIns="0" bIns="0">
            <a:spAutoFit/>
          </a:bodyPr>
          <a:lstStyle>
            <a:lvl1pPr>
              <a:defRPr sz="3000" b="1">
                <a:solidFill>
                  <a:srgbClr val="1B3036"/>
                </a:solidFill>
              </a:defRPr>
            </a:lvl1pPr>
          </a:lstStyle>
          <a:p>
            <a:endParaRPr dirty="0"/>
          </a:p>
        </p:txBody>
      </p:sp>
      <p:sp>
        <p:nvSpPr>
          <p:cNvPr id="10" name="Text Placeholder 9">
            <a:extLst>
              <a:ext uri="{FF2B5EF4-FFF2-40B4-BE49-F238E27FC236}">
                <a16:creationId xmlns:a16="http://schemas.microsoft.com/office/drawing/2014/main" id="{5962A7C3-22C2-DA4D-B1F7-5D253BDB92D0}"/>
              </a:ext>
            </a:extLst>
          </p:cNvPr>
          <p:cNvSpPr>
            <a:spLocks noGrp="1"/>
          </p:cNvSpPr>
          <p:nvPr>
            <p:ph type="body" sz="quarter" idx="10"/>
          </p:nvPr>
        </p:nvSpPr>
        <p:spPr>
          <a:xfrm>
            <a:off x="609600" y="2664332"/>
            <a:ext cx="10363200" cy="1538883"/>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a:extLst>
              <a:ext uri="{FF2B5EF4-FFF2-40B4-BE49-F238E27FC236}">
                <a16:creationId xmlns:a16="http://schemas.microsoft.com/office/drawing/2014/main" id="{F769B1E5-8C1D-4446-993A-037B06FF2F18}"/>
              </a:ext>
            </a:extLst>
          </p:cNvPr>
          <p:cNvCxnSpPr>
            <a:cxnSpLocks/>
          </p:cNvCxnSpPr>
          <p:nvPr userDrawn="1"/>
        </p:nvCxnSpPr>
        <p:spPr>
          <a:xfrm>
            <a:off x="-114300" y="2438400"/>
            <a:ext cx="12420600" cy="0"/>
          </a:xfrm>
          <a:prstGeom prst="line">
            <a:avLst/>
          </a:prstGeom>
          <a:ln w="19050">
            <a:solidFill>
              <a:srgbClr val="5CAD7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ext and Photo">
    <p:spTree>
      <p:nvGrpSpPr>
        <p:cNvPr id="1" name=""/>
        <p:cNvGrpSpPr/>
        <p:nvPr/>
      </p:nvGrpSpPr>
      <p:grpSpPr>
        <a:xfrm>
          <a:off x="0" y="0"/>
          <a:ext cx="0" cy="0"/>
          <a:chOff x="0" y="0"/>
          <a:chExt cx="0" cy="0"/>
        </a:xfrm>
      </p:grpSpPr>
      <p:sp>
        <p:nvSpPr>
          <p:cNvPr id="14" name="Holder 6">
            <a:extLst>
              <a:ext uri="{FF2B5EF4-FFF2-40B4-BE49-F238E27FC236}">
                <a16:creationId xmlns:a16="http://schemas.microsoft.com/office/drawing/2014/main" id="{3A64B80A-4120-9649-99A8-F95A8284018E}"/>
              </a:ext>
            </a:extLst>
          </p:cNvPr>
          <p:cNvSpPr>
            <a:spLocks noGrp="1"/>
          </p:cNvSpPr>
          <p:nvPr>
            <p:ph type="sldNum" sz="quarter" idx="7"/>
          </p:nvPr>
        </p:nvSpPr>
        <p:spPr>
          <a:xfrm>
            <a:off x="8778240" y="6377940"/>
            <a:ext cx="2804160" cy="342900"/>
          </a:xfrm>
        </p:spPr>
        <p:txBody>
          <a:bodyPr lIns="0" tIns="0" rIns="0" bIns="0"/>
          <a:lstStyle>
            <a:lvl1pPr algn="r">
              <a:defRPr>
                <a:solidFill>
                  <a:schemeClr val="tx1">
                    <a:tint val="75000"/>
                  </a:schemeClr>
                </a:solidFill>
              </a:defRPr>
            </a:lvl1pPr>
          </a:lstStyle>
          <a:p>
            <a:fld id="{B6F15528-21DE-4FAA-801E-634DDDAF4B2B}" type="slidenum">
              <a:t>‹#›</a:t>
            </a:fld>
            <a:endParaRPr/>
          </a:p>
        </p:txBody>
      </p:sp>
      <p:sp>
        <p:nvSpPr>
          <p:cNvPr id="17" name="Picture Placeholder 16">
            <a:extLst>
              <a:ext uri="{FF2B5EF4-FFF2-40B4-BE49-F238E27FC236}">
                <a16:creationId xmlns:a16="http://schemas.microsoft.com/office/drawing/2014/main" id="{9E8E294D-0122-1F49-8C4A-AE690C40617A}"/>
              </a:ext>
            </a:extLst>
          </p:cNvPr>
          <p:cNvSpPr>
            <a:spLocks noGrp="1"/>
          </p:cNvSpPr>
          <p:nvPr>
            <p:ph type="pic" sz="quarter" idx="10"/>
          </p:nvPr>
        </p:nvSpPr>
        <p:spPr>
          <a:xfrm>
            <a:off x="6629400" y="0"/>
            <a:ext cx="5562600" cy="6858000"/>
          </a:xfrm>
          <a:solidFill>
            <a:srgbClr val="5CAD7D"/>
          </a:solidFill>
        </p:spPr>
        <p:txBody>
          <a:bodyPr/>
          <a:lstStyle/>
          <a:p>
            <a:endParaRPr lang="en-US" dirty="0"/>
          </a:p>
        </p:txBody>
      </p:sp>
      <p:sp>
        <p:nvSpPr>
          <p:cNvPr id="18" name="Holder 2">
            <a:extLst>
              <a:ext uri="{FF2B5EF4-FFF2-40B4-BE49-F238E27FC236}">
                <a16:creationId xmlns:a16="http://schemas.microsoft.com/office/drawing/2014/main" id="{09B1431C-25CD-2F49-AB78-C9D54500970F}"/>
              </a:ext>
            </a:extLst>
          </p:cNvPr>
          <p:cNvSpPr>
            <a:spLocks noGrp="1"/>
          </p:cNvSpPr>
          <p:nvPr>
            <p:ph type="ctrTitle"/>
          </p:nvPr>
        </p:nvSpPr>
        <p:spPr>
          <a:xfrm>
            <a:off x="609600" y="1752600"/>
            <a:ext cx="5638800" cy="461665"/>
          </a:xfrm>
          <a:prstGeom prst="rect">
            <a:avLst/>
          </a:prstGeom>
        </p:spPr>
        <p:txBody>
          <a:bodyPr wrap="square" lIns="0" tIns="0" rIns="0" bIns="0">
            <a:spAutoFit/>
          </a:bodyPr>
          <a:lstStyle>
            <a:lvl1pPr>
              <a:defRPr sz="3000" b="1">
                <a:solidFill>
                  <a:srgbClr val="1B3036"/>
                </a:solidFill>
              </a:defRPr>
            </a:lvl1pPr>
          </a:lstStyle>
          <a:p>
            <a:endParaRPr dirty="0"/>
          </a:p>
        </p:txBody>
      </p:sp>
      <p:sp>
        <p:nvSpPr>
          <p:cNvPr id="19" name="Text Placeholder 9">
            <a:extLst>
              <a:ext uri="{FF2B5EF4-FFF2-40B4-BE49-F238E27FC236}">
                <a16:creationId xmlns:a16="http://schemas.microsoft.com/office/drawing/2014/main" id="{65096C06-4A3C-B741-B158-89898EE2A3C3}"/>
              </a:ext>
            </a:extLst>
          </p:cNvPr>
          <p:cNvSpPr>
            <a:spLocks noGrp="1"/>
          </p:cNvSpPr>
          <p:nvPr>
            <p:ph type="body" sz="quarter" idx="11"/>
          </p:nvPr>
        </p:nvSpPr>
        <p:spPr>
          <a:xfrm>
            <a:off x="609600" y="2664332"/>
            <a:ext cx="5638800" cy="1538883"/>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0" name="Straight Connector 19">
            <a:extLst>
              <a:ext uri="{FF2B5EF4-FFF2-40B4-BE49-F238E27FC236}">
                <a16:creationId xmlns:a16="http://schemas.microsoft.com/office/drawing/2014/main" id="{EBB4C703-E639-9D44-A015-B010A23FC468}"/>
              </a:ext>
            </a:extLst>
          </p:cNvPr>
          <p:cNvCxnSpPr>
            <a:cxnSpLocks/>
          </p:cNvCxnSpPr>
          <p:nvPr userDrawn="1"/>
        </p:nvCxnSpPr>
        <p:spPr>
          <a:xfrm>
            <a:off x="-114300" y="2438400"/>
            <a:ext cx="6758268" cy="0"/>
          </a:xfrm>
          <a:prstGeom prst="line">
            <a:avLst/>
          </a:prstGeom>
          <a:ln w="19050">
            <a:solidFill>
              <a:srgbClr val="5CAD7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16" name="bk object 16"/>
          <p:cNvSpPr/>
          <p:nvPr userDrawn="1"/>
        </p:nvSpPr>
        <p:spPr>
          <a:xfrm>
            <a:off x="0" y="0"/>
            <a:ext cx="12192000" cy="6858000"/>
          </a:xfrm>
          <a:custGeom>
            <a:avLst/>
            <a:gdLst/>
            <a:ahLst/>
            <a:cxnLst/>
            <a:rect l="l" t="t" r="r" b="b"/>
            <a:pathLst>
              <a:path w="12192000" h="6858000">
                <a:moveTo>
                  <a:pt x="0" y="6858000"/>
                </a:moveTo>
                <a:lnTo>
                  <a:pt x="12192000" y="6858000"/>
                </a:lnTo>
                <a:lnTo>
                  <a:pt x="12192000" y="0"/>
                </a:lnTo>
                <a:lnTo>
                  <a:pt x="0" y="0"/>
                </a:lnTo>
                <a:lnTo>
                  <a:pt x="0" y="6858000"/>
                </a:lnTo>
                <a:close/>
              </a:path>
            </a:pathLst>
          </a:custGeom>
          <a:solidFill>
            <a:srgbClr val="1B2F36"/>
          </a:solidFill>
        </p:spPr>
        <p:txBody>
          <a:bodyPr wrap="square" lIns="0" tIns="0" rIns="0" bIns="0" rtlCol="0"/>
          <a:lstStyle/>
          <a:p>
            <a:endParaRPr/>
          </a:p>
        </p:txBody>
      </p:sp>
      <p:pic>
        <p:nvPicPr>
          <p:cNvPr id="14" name="Picture 13" descr="A picture containing bottle, black, white&#10;&#10;Description automatically generated">
            <a:extLst>
              <a:ext uri="{FF2B5EF4-FFF2-40B4-BE49-F238E27FC236}">
                <a16:creationId xmlns:a16="http://schemas.microsoft.com/office/drawing/2014/main" id="{CFB18F90-7195-4204-B8A9-E747D4D5D9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99904" y="299258"/>
            <a:ext cx="1917935" cy="1188720"/>
          </a:xfrm>
          <a:prstGeom prst="rect">
            <a:avLst/>
          </a:prstGeom>
        </p:spPr>
      </p:pic>
      <p:sp>
        <p:nvSpPr>
          <p:cNvPr id="2" name="Holder 2"/>
          <p:cNvSpPr>
            <a:spLocks noGrp="1"/>
          </p:cNvSpPr>
          <p:nvPr>
            <p:ph type="title"/>
          </p:nvPr>
        </p:nvSpPr>
        <p:spPr>
          <a:xfrm>
            <a:off x="1531366" y="2212594"/>
            <a:ext cx="4702175" cy="430887"/>
          </a:xfrm>
        </p:spPr>
        <p:txBody>
          <a:bodyPr lIns="0" tIns="0" rIns="0" bIns="0"/>
          <a:lstStyle>
            <a:lvl1pPr>
              <a:defRPr sz="2800" b="1" i="0">
                <a:solidFill>
                  <a:srgbClr val="EAE4DA"/>
                </a:solidFill>
                <a:latin typeface="Arial"/>
                <a:cs typeface="Arial"/>
              </a:defRPr>
            </a:lvl1pPr>
          </a:lstStyle>
          <a:p>
            <a:endParaRPr dirty="0"/>
          </a:p>
        </p:txBody>
      </p:sp>
      <p:sp>
        <p:nvSpPr>
          <p:cNvPr id="7" name="TextBox 6">
            <a:extLst>
              <a:ext uri="{FF2B5EF4-FFF2-40B4-BE49-F238E27FC236}">
                <a16:creationId xmlns:a16="http://schemas.microsoft.com/office/drawing/2014/main" id="{25B9F3D9-8E0E-0B48-86DD-067FBCD73E20}"/>
              </a:ext>
            </a:extLst>
          </p:cNvPr>
          <p:cNvSpPr txBox="1"/>
          <p:nvPr userDrawn="1"/>
        </p:nvSpPr>
        <p:spPr>
          <a:xfrm>
            <a:off x="997966" y="1295400"/>
            <a:ext cx="533400" cy="1569660"/>
          </a:xfrm>
          <a:prstGeom prst="rect">
            <a:avLst/>
          </a:prstGeom>
          <a:noFill/>
        </p:spPr>
        <p:txBody>
          <a:bodyPr wrap="square" rtlCol="0">
            <a:spAutoFit/>
          </a:bodyPr>
          <a:lstStyle/>
          <a:p>
            <a:r>
              <a:rPr lang="en-US" sz="9600" b="1" dirty="0">
                <a:solidFill>
                  <a:srgbClr val="5CAD7D"/>
                </a:solidFill>
                <a:latin typeface="Arial" panose="020B0604020202020204" pitchFamily="34" charset="0"/>
                <a:cs typeface="Arial" panose="020B0604020202020204" pitchFamily="34" charset="0"/>
              </a:rPr>
              <a: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custGeom>
            <a:avLst/>
            <a:gdLst/>
            <a:ahLst/>
            <a:cxnLst/>
            <a:rect l="l" t="t" r="r" b="b"/>
            <a:pathLst>
              <a:path w="12192000" h="6858000">
                <a:moveTo>
                  <a:pt x="0" y="6858000"/>
                </a:moveTo>
                <a:lnTo>
                  <a:pt x="12192000" y="6858000"/>
                </a:lnTo>
                <a:lnTo>
                  <a:pt x="12192000" y="0"/>
                </a:lnTo>
                <a:lnTo>
                  <a:pt x="0" y="0"/>
                </a:lnTo>
                <a:lnTo>
                  <a:pt x="0" y="6858000"/>
                </a:lnTo>
                <a:close/>
              </a:path>
            </a:pathLst>
          </a:custGeom>
          <a:solidFill>
            <a:srgbClr val="EAE3DA"/>
          </a:solidFill>
        </p:spPr>
        <p:txBody>
          <a:bodyPr wrap="square" lIns="0" tIns="0" rIns="0" bIns="0" rtlCol="0"/>
          <a:lstStyle/>
          <a:p>
            <a:endParaRPr/>
          </a:p>
        </p:txBody>
      </p:sp>
      <p:sp>
        <p:nvSpPr>
          <p:cNvPr id="2" name="Holder 2"/>
          <p:cNvSpPr>
            <a:spLocks noGrp="1"/>
          </p:cNvSpPr>
          <p:nvPr>
            <p:ph type="title"/>
          </p:nvPr>
        </p:nvSpPr>
        <p:spPr>
          <a:xfrm>
            <a:off x="1531366" y="2212594"/>
            <a:ext cx="4702175" cy="2106295"/>
          </a:xfrm>
          <a:prstGeom prst="rect">
            <a:avLst/>
          </a:prstGeom>
        </p:spPr>
        <p:txBody>
          <a:bodyPr wrap="square" lIns="0" tIns="0" rIns="0" bIns="0">
            <a:spAutoFit/>
          </a:bodyPr>
          <a:lstStyle>
            <a:lvl1pPr>
              <a:defRPr sz="2400" b="0" i="0">
                <a:solidFill>
                  <a:srgbClr val="EAE3DA"/>
                </a:solidFill>
                <a:latin typeface="Arial"/>
                <a:cs typeface="Arial"/>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7/22/2021</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5" r:id="rId1"/>
    <p:sldLayoutId id="2147483661" r:id="rId2"/>
    <p:sldLayoutId id="2147483663" r:id="rId3"/>
    <p:sldLayoutId id="2147483662" r:id="rId4"/>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F98486-0C93-D84A-B0F0-22131C1D7F31}"/>
              </a:ext>
            </a:extLst>
          </p:cNvPr>
          <p:cNvSpPr>
            <a:spLocks noGrp="1"/>
          </p:cNvSpPr>
          <p:nvPr>
            <p:ph type="body" sz="quarter" idx="10"/>
          </p:nvPr>
        </p:nvSpPr>
        <p:spPr>
          <a:xfrm>
            <a:off x="990600" y="1143000"/>
            <a:ext cx="10287000" cy="3235881"/>
          </a:xfrm>
        </p:spPr>
        <p:txBody>
          <a:bodyPr/>
          <a:lstStyle/>
          <a:p>
            <a:r>
              <a:rPr lang="en-US" dirty="0">
                <a:solidFill>
                  <a:srgbClr val="C00000"/>
                </a:solidFill>
              </a:rPr>
              <a:t>Best (and latest) Practices for Trust, Estate and Financial Elder Abuse Mediations</a:t>
            </a:r>
          </a:p>
          <a:p>
            <a:endParaRPr lang="en-US" dirty="0">
              <a:solidFill>
                <a:srgbClr val="C00000"/>
              </a:solidFill>
            </a:endParaRPr>
          </a:p>
          <a:p>
            <a:r>
              <a:rPr lang="en-US" sz="2800" dirty="0">
                <a:solidFill>
                  <a:srgbClr val="C00000"/>
                </a:solidFill>
              </a:rPr>
              <a:t>Alameda County Bar Association</a:t>
            </a:r>
          </a:p>
        </p:txBody>
      </p:sp>
      <p:sp>
        <p:nvSpPr>
          <p:cNvPr id="3" name="Text Placeholder 2">
            <a:extLst>
              <a:ext uri="{FF2B5EF4-FFF2-40B4-BE49-F238E27FC236}">
                <a16:creationId xmlns:a16="http://schemas.microsoft.com/office/drawing/2014/main" id="{D0C56E56-A135-6546-AB96-06833ABBB702}"/>
              </a:ext>
            </a:extLst>
          </p:cNvPr>
          <p:cNvSpPr>
            <a:spLocks noGrp="1"/>
          </p:cNvSpPr>
          <p:nvPr>
            <p:ph type="body" sz="quarter" idx="11"/>
          </p:nvPr>
        </p:nvSpPr>
        <p:spPr>
          <a:xfrm>
            <a:off x="990600" y="5147483"/>
            <a:ext cx="10287000" cy="369332"/>
          </a:xfrm>
        </p:spPr>
        <p:txBody>
          <a:bodyPr/>
          <a:lstStyle/>
          <a:p>
            <a:r>
              <a:rPr lang="en-US" sz="2400" dirty="0">
                <a:solidFill>
                  <a:srgbClr val="C00000"/>
                </a:solidFill>
              </a:rPr>
              <a:t>Daniel I. Spector, Esq.  and Ryan Szczepanik, Esq.   July 15, 2021</a:t>
            </a:r>
          </a:p>
        </p:txBody>
      </p:sp>
    </p:spTree>
    <p:extLst>
      <p:ext uri="{BB962C8B-B14F-4D97-AF65-F5344CB8AC3E}">
        <p14:creationId xmlns:p14="http://schemas.microsoft.com/office/powerpoint/2010/main" val="3872337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9BF02-4110-41F2-B1FE-0DBFFEDC6B6A}"/>
              </a:ext>
            </a:extLst>
          </p:cNvPr>
          <p:cNvSpPr>
            <a:spLocks noGrp="1"/>
          </p:cNvSpPr>
          <p:nvPr>
            <p:ph type="ctrTitle"/>
          </p:nvPr>
        </p:nvSpPr>
        <p:spPr>
          <a:xfrm>
            <a:off x="609600" y="762001"/>
            <a:ext cx="10363200" cy="609599"/>
          </a:xfrm>
        </p:spPr>
        <p:txBody>
          <a:bodyPr/>
          <a:lstStyle/>
          <a:p>
            <a:r>
              <a:rPr lang="en-US" sz="2400" u="sng" dirty="0">
                <a:solidFill>
                  <a:srgbClr val="C00000"/>
                </a:solidFill>
              </a:rPr>
              <a:t>The Mediation Settlement Agreement in T&amp;E, FEA Resolutions</a:t>
            </a:r>
            <a:r>
              <a:rPr lang="en-US" dirty="0"/>
              <a:t>	</a:t>
            </a:r>
          </a:p>
        </p:txBody>
      </p:sp>
      <p:sp>
        <p:nvSpPr>
          <p:cNvPr id="3" name="Text Placeholder 2">
            <a:extLst>
              <a:ext uri="{FF2B5EF4-FFF2-40B4-BE49-F238E27FC236}">
                <a16:creationId xmlns:a16="http://schemas.microsoft.com/office/drawing/2014/main" id="{0C445A0F-D2F5-4441-A91A-07436CFB281A}"/>
              </a:ext>
            </a:extLst>
          </p:cNvPr>
          <p:cNvSpPr>
            <a:spLocks noGrp="1"/>
          </p:cNvSpPr>
          <p:nvPr>
            <p:ph type="body" sz="quarter" idx="10"/>
          </p:nvPr>
        </p:nvSpPr>
        <p:spPr>
          <a:xfrm>
            <a:off x="609600" y="1371600"/>
            <a:ext cx="10363200" cy="4739759"/>
          </a:xfrm>
        </p:spPr>
        <p:txBody>
          <a:bodyPr/>
          <a:lstStyle/>
          <a:p>
            <a:r>
              <a:rPr lang="en-US" sz="1800" dirty="0"/>
              <a:t>Yes, yes, a thousand times yes! If so, when (at mediation vs. later);</a:t>
            </a:r>
          </a:p>
          <a:p>
            <a:endParaRPr lang="en-US" sz="1800" dirty="0"/>
          </a:p>
          <a:p>
            <a:r>
              <a:rPr lang="en-US" sz="1800" dirty="0"/>
              <a:t>The need for a separate §664.6 Stipulation and Order signed by the parties in T&amp;E cases;</a:t>
            </a:r>
          </a:p>
          <a:p>
            <a:endParaRPr lang="en-US" altLang="en-US" sz="1800" dirty="0">
              <a:solidFill>
                <a:schemeClr val="tx1"/>
              </a:solidFill>
            </a:endParaRPr>
          </a:p>
          <a:p>
            <a:r>
              <a:rPr lang="en-US" sz="1800" dirty="0"/>
              <a:t>Uniform Electronic Transactions Act (CC 1633.1 et seq.), DocuSign and the intention to be bound by an electronic signature;</a:t>
            </a:r>
          </a:p>
          <a:p>
            <a:endParaRPr lang="en-US" sz="1800" dirty="0"/>
          </a:p>
          <a:p>
            <a:r>
              <a:rPr lang="en-US" sz="1800" dirty="0"/>
              <a:t>Inclusion of CC§1542 Release;</a:t>
            </a:r>
          </a:p>
          <a:p>
            <a:endParaRPr lang="en-US" sz="1800" dirty="0"/>
          </a:p>
          <a:p>
            <a:r>
              <a:rPr lang="en-US" altLang="en-US" sz="1800" dirty="0">
                <a:solidFill>
                  <a:schemeClr val="tx1"/>
                </a:solidFill>
              </a:rPr>
              <a:t>Confidential settlement agreements are disfavored in civil financial abuse claim. (CCP § 2017.310.);</a:t>
            </a:r>
            <a:endParaRPr lang="en-US" altLang="en-US" sz="1800" dirty="0"/>
          </a:p>
          <a:p>
            <a:endParaRPr lang="en-US" sz="1800" dirty="0"/>
          </a:p>
          <a:p>
            <a:r>
              <a:rPr lang="en-US" sz="1800" dirty="0"/>
              <a:t>Explaining the provisions of a Settlement Agreement to your client; </a:t>
            </a:r>
          </a:p>
          <a:p>
            <a:endParaRPr lang="en-US" sz="1800" dirty="0"/>
          </a:p>
          <a:p>
            <a:r>
              <a:rPr lang="en-US" sz="1800" dirty="0"/>
              <a:t>Who should sign agreement (attorneys?)</a:t>
            </a:r>
          </a:p>
          <a:p>
            <a:endParaRPr lang="en-US" sz="1800" dirty="0"/>
          </a:p>
          <a:p>
            <a:r>
              <a:rPr lang="en-US" sz="1800" dirty="0"/>
              <a:t>Who holds the original Settlement Agreement? </a:t>
            </a:r>
          </a:p>
          <a:p>
            <a:endParaRPr lang="en-US" dirty="0"/>
          </a:p>
        </p:txBody>
      </p:sp>
    </p:spTree>
    <p:extLst>
      <p:ext uri="{BB962C8B-B14F-4D97-AF65-F5344CB8AC3E}">
        <p14:creationId xmlns:p14="http://schemas.microsoft.com/office/powerpoint/2010/main" val="896338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8CEB7-13A8-4BEC-A231-35190BCF79EC}"/>
              </a:ext>
            </a:extLst>
          </p:cNvPr>
          <p:cNvSpPr>
            <a:spLocks noGrp="1"/>
          </p:cNvSpPr>
          <p:nvPr>
            <p:ph type="ctrTitle"/>
          </p:nvPr>
        </p:nvSpPr>
        <p:spPr>
          <a:xfrm>
            <a:off x="609600" y="1143001"/>
            <a:ext cx="10363200" cy="461665"/>
          </a:xfrm>
        </p:spPr>
        <p:txBody>
          <a:bodyPr/>
          <a:lstStyle/>
          <a:p>
            <a:r>
              <a:rPr lang="en-US" u="sng" dirty="0">
                <a:solidFill>
                  <a:srgbClr val="C00000"/>
                </a:solidFill>
              </a:rPr>
              <a:t>Limitations Unique to FEA Claims:</a:t>
            </a:r>
          </a:p>
        </p:txBody>
      </p:sp>
      <p:sp>
        <p:nvSpPr>
          <p:cNvPr id="3" name="Text Placeholder 2">
            <a:extLst>
              <a:ext uri="{FF2B5EF4-FFF2-40B4-BE49-F238E27FC236}">
                <a16:creationId xmlns:a16="http://schemas.microsoft.com/office/drawing/2014/main" id="{171499C8-6D45-4058-A704-76E12414C339}"/>
              </a:ext>
            </a:extLst>
          </p:cNvPr>
          <p:cNvSpPr>
            <a:spLocks noGrp="1"/>
          </p:cNvSpPr>
          <p:nvPr>
            <p:ph type="body" sz="quarter" idx="10"/>
          </p:nvPr>
        </p:nvSpPr>
        <p:spPr>
          <a:xfrm>
            <a:off x="609600" y="2133600"/>
            <a:ext cx="10363200" cy="4918472"/>
          </a:xfrm>
        </p:spPr>
        <p:txBody>
          <a:bodyPr/>
          <a:lstStyle/>
          <a:p>
            <a:r>
              <a:rPr lang="en-US" sz="1800" dirty="0"/>
              <a:t>Civil elder abuse settlement agreements may NOT include:</a:t>
            </a:r>
          </a:p>
          <a:p>
            <a:endParaRPr lang="en-US" sz="1800" dirty="0"/>
          </a:p>
          <a:p>
            <a:r>
              <a:rPr lang="en-US" sz="1800" dirty="0"/>
              <a:t>A provision that prohibits any party to the dispute from contacting or cooperating with APS, local law enforcement, long-term care ombudsman, DOJ and other various governmental agencies, a licensing or regulatory agency that has jurisdiction over the license or certification of the defendant, a protection and advocacy agency; or defendant's current employer if the defendant's job responsibilities include contact with elders, dependent adults, or children, provided that the party contacting or cooperating with one of these entities had a good faith belief that the information he or she provided is relevant to the concerns, duties, or obligations of that entity.</a:t>
            </a:r>
          </a:p>
          <a:p>
            <a:r>
              <a:rPr lang="en-US" sz="1800" dirty="0"/>
              <a:t>A provision that prohibits any party to the dispute from filing a complaint with, or reporting any violation of law to, the same agencies listed previously.  </a:t>
            </a:r>
          </a:p>
          <a:p>
            <a:r>
              <a:rPr lang="en-US" sz="1800" dirty="0"/>
              <a:t>A provision that requires any party to the dispute to withdraw a complaint he or she has filed with, or a violation he or she has reported to, the same agencies listed previously. </a:t>
            </a:r>
          </a:p>
          <a:p>
            <a:r>
              <a:rPr lang="en-US" sz="1800" dirty="0"/>
              <a:t>(</a:t>
            </a:r>
            <a:r>
              <a:rPr lang="en-US" sz="1800" dirty="0" err="1"/>
              <a:t>Welf</a:t>
            </a:r>
            <a:r>
              <a:rPr lang="en-US" sz="1800" dirty="0"/>
              <a:t>. &amp; Inst. Code, § 15657.8(a).) </a:t>
            </a:r>
          </a:p>
          <a:p>
            <a:endParaRPr lang="en-US" sz="1400" dirty="0"/>
          </a:p>
          <a:p>
            <a:endParaRPr lang="en-US" sz="1400" dirty="0"/>
          </a:p>
        </p:txBody>
      </p:sp>
    </p:spTree>
    <p:extLst>
      <p:ext uri="{BB962C8B-B14F-4D97-AF65-F5344CB8AC3E}">
        <p14:creationId xmlns:p14="http://schemas.microsoft.com/office/powerpoint/2010/main" val="172825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A01D-30D9-49B4-A5A0-0930FCEBBF5E}"/>
              </a:ext>
            </a:extLst>
          </p:cNvPr>
          <p:cNvSpPr>
            <a:spLocks noGrp="1"/>
          </p:cNvSpPr>
          <p:nvPr>
            <p:ph type="ctrTitle"/>
          </p:nvPr>
        </p:nvSpPr>
        <p:spPr>
          <a:xfrm>
            <a:off x="609600" y="1752600"/>
            <a:ext cx="10363200" cy="461665"/>
          </a:xfrm>
        </p:spPr>
        <p:txBody>
          <a:bodyPr/>
          <a:lstStyle/>
          <a:p>
            <a:r>
              <a:rPr lang="en-US" u="sng" dirty="0">
                <a:solidFill>
                  <a:srgbClr val="C00000"/>
                </a:solidFill>
              </a:rPr>
              <a:t>FEA Settlement Agreements, </a:t>
            </a:r>
            <a:r>
              <a:rPr lang="en-US" u="sng" dirty="0" err="1">
                <a:solidFill>
                  <a:srgbClr val="C00000"/>
                </a:solidFill>
              </a:rPr>
              <a:t>Con’t</a:t>
            </a:r>
            <a:endParaRPr lang="en-US" u="sng" dirty="0">
              <a:solidFill>
                <a:srgbClr val="C00000"/>
              </a:solidFill>
            </a:endParaRPr>
          </a:p>
        </p:txBody>
      </p:sp>
      <p:sp>
        <p:nvSpPr>
          <p:cNvPr id="3" name="Text Placeholder 2">
            <a:extLst>
              <a:ext uri="{FF2B5EF4-FFF2-40B4-BE49-F238E27FC236}">
                <a16:creationId xmlns:a16="http://schemas.microsoft.com/office/drawing/2014/main" id="{5EF7D5B5-17D4-42DD-9ED1-F8A75A283E6F}"/>
              </a:ext>
            </a:extLst>
          </p:cNvPr>
          <p:cNvSpPr>
            <a:spLocks noGrp="1"/>
          </p:cNvSpPr>
          <p:nvPr>
            <p:ph type="body" sz="quarter" idx="10"/>
          </p:nvPr>
        </p:nvSpPr>
        <p:spPr>
          <a:xfrm>
            <a:off x="609600" y="2664332"/>
            <a:ext cx="10363200" cy="923330"/>
          </a:xfrm>
        </p:spPr>
        <p:txBody>
          <a:bodyPr/>
          <a:lstStyle/>
          <a:p>
            <a:endParaRPr lang="en-US" dirty="0"/>
          </a:p>
          <a:p>
            <a:r>
              <a:rPr lang="en-US" dirty="0"/>
              <a:t>Malpractice claims are generally </a:t>
            </a:r>
            <a:r>
              <a:rPr lang="en-US" i="1" dirty="0"/>
              <a:t>not</a:t>
            </a:r>
            <a:r>
              <a:rPr lang="en-US" dirty="0"/>
              <a:t> assignable in California.</a:t>
            </a:r>
          </a:p>
          <a:p>
            <a:endParaRPr lang="en-US" dirty="0"/>
          </a:p>
        </p:txBody>
      </p:sp>
    </p:spTree>
    <p:extLst>
      <p:ext uri="{BB962C8B-B14F-4D97-AF65-F5344CB8AC3E}">
        <p14:creationId xmlns:p14="http://schemas.microsoft.com/office/powerpoint/2010/main" val="1197171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B3066-9D7A-48D6-AC3B-9A0DD35F09F8}"/>
              </a:ext>
            </a:extLst>
          </p:cNvPr>
          <p:cNvSpPr>
            <a:spLocks noGrp="1"/>
          </p:cNvSpPr>
          <p:nvPr>
            <p:ph type="ctrTitle"/>
          </p:nvPr>
        </p:nvSpPr>
        <p:spPr>
          <a:xfrm>
            <a:off x="609600" y="1752600"/>
            <a:ext cx="10363200" cy="923330"/>
          </a:xfrm>
        </p:spPr>
        <p:txBody>
          <a:bodyPr/>
          <a:lstStyle/>
          <a:p>
            <a:r>
              <a:rPr lang="en-US" sz="2800" u="sng" dirty="0">
                <a:solidFill>
                  <a:srgbClr val="C00000"/>
                </a:solidFill>
              </a:rPr>
              <a:t>Court Approval Needed for T&amp;E, FEA Mediated Settlements?</a:t>
            </a:r>
            <a:r>
              <a:rPr lang="en-US" dirty="0"/>
              <a:t> 	</a:t>
            </a:r>
          </a:p>
        </p:txBody>
      </p:sp>
      <p:sp>
        <p:nvSpPr>
          <p:cNvPr id="3" name="Text Placeholder 2">
            <a:extLst>
              <a:ext uri="{FF2B5EF4-FFF2-40B4-BE49-F238E27FC236}">
                <a16:creationId xmlns:a16="http://schemas.microsoft.com/office/drawing/2014/main" id="{E990FB55-9E51-4DBA-A682-93185A4A61D2}"/>
              </a:ext>
            </a:extLst>
          </p:cNvPr>
          <p:cNvSpPr>
            <a:spLocks noGrp="1"/>
          </p:cNvSpPr>
          <p:nvPr>
            <p:ph type="body" sz="quarter" idx="10"/>
          </p:nvPr>
        </p:nvSpPr>
        <p:spPr>
          <a:xfrm>
            <a:off x="609600" y="2664332"/>
            <a:ext cx="10363200" cy="3385542"/>
          </a:xfrm>
        </p:spPr>
        <p:txBody>
          <a:bodyPr/>
          <a:lstStyle/>
          <a:p>
            <a:r>
              <a:rPr lang="en-US" dirty="0"/>
              <a:t>Court Approval of Settlement Agreement?</a:t>
            </a:r>
          </a:p>
          <a:p>
            <a:endParaRPr lang="en-US" dirty="0"/>
          </a:p>
          <a:p>
            <a:pPr marL="914400" lvl="1" indent="-457200">
              <a:buAutoNum type="alphaUcPeriod"/>
            </a:pPr>
            <a:r>
              <a:rPr lang="en-US" dirty="0"/>
              <a:t>If no pending action, Stipulation for Confession of Judgment or Confession of Judgment Clause;</a:t>
            </a:r>
          </a:p>
          <a:p>
            <a:pPr marL="914400" lvl="1" indent="-457200">
              <a:buAutoNum type="alphaUcPeriod"/>
            </a:pPr>
            <a:endParaRPr lang="en-US" dirty="0"/>
          </a:p>
          <a:p>
            <a:pPr marL="914400" lvl="1" indent="-457200">
              <a:buFontTx/>
              <a:buAutoNum type="alphaUcPeriod" startAt="2"/>
            </a:pPr>
            <a:r>
              <a:rPr lang="en-US" dirty="0"/>
              <a:t>Assuming pending action: Probate Court vs. General Civil;</a:t>
            </a:r>
          </a:p>
          <a:p>
            <a:pPr marL="914400" lvl="1" indent="-457200">
              <a:buAutoNum type="alphaUcPeriod" startAt="2"/>
            </a:pPr>
            <a:endParaRPr lang="en-US" dirty="0"/>
          </a:p>
          <a:p>
            <a:pPr marL="914400" lvl="1" indent="-457200">
              <a:buAutoNum type="alphaUcPeriod" startAt="3"/>
            </a:pPr>
            <a:r>
              <a:rPr lang="en-US" dirty="0"/>
              <a:t>Stipulation v. Petitions for Approval/</a:t>
            </a:r>
            <a:r>
              <a:rPr lang="en-US" i="1" dirty="0"/>
              <a:t>Breslin</a:t>
            </a:r>
            <a:r>
              <a:rPr lang="en-US" dirty="0"/>
              <a:t> Petition; and</a:t>
            </a:r>
          </a:p>
          <a:p>
            <a:pPr marL="914400" lvl="1" indent="-457200">
              <a:buAutoNum type="alphaUcPeriod" startAt="3"/>
            </a:pPr>
            <a:endParaRPr lang="en-US" dirty="0"/>
          </a:p>
          <a:p>
            <a:pPr lvl="1"/>
            <a:r>
              <a:rPr lang="en-US" dirty="0"/>
              <a:t>D.   Opposition to Petition for Approval, and what happens? </a:t>
            </a:r>
          </a:p>
          <a:p>
            <a:endParaRPr lang="en-US" dirty="0"/>
          </a:p>
        </p:txBody>
      </p:sp>
    </p:spTree>
    <p:extLst>
      <p:ext uri="{BB962C8B-B14F-4D97-AF65-F5344CB8AC3E}">
        <p14:creationId xmlns:p14="http://schemas.microsoft.com/office/powerpoint/2010/main" val="3207032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6A55-6D6B-4183-AFEC-5C57B021E012}"/>
              </a:ext>
            </a:extLst>
          </p:cNvPr>
          <p:cNvSpPr>
            <a:spLocks noGrp="1"/>
          </p:cNvSpPr>
          <p:nvPr>
            <p:ph type="ctrTitle"/>
          </p:nvPr>
        </p:nvSpPr>
        <p:spPr>
          <a:xfrm>
            <a:off x="609600" y="1752600"/>
            <a:ext cx="10363200" cy="461665"/>
          </a:xfrm>
        </p:spPr>
        <p:txBody>
          <a:bodyPr/>
          <a:lstStyle/>
          <a:p>
            <a:r>
              <a:rPr lang="en-US" u="sng" dirty="0">
                <a:solidFill>
                  <a:srgbClr val="C00000"/>
                </a:solidFill>
              </a:rPr>
              <a:t>Effectuation of the Settlement Agreement</a:t>
            </a:r>
          </a:p>
        </p:txBody>
      </p:sp>
      <p:sp>
        <p:nvSpPr>
          <p:cNvPr id="3" name="Text Placeholder 2">
            <a:extLst>
              <a:ext uri="{FF2B5EF4-FFF2-40B4-BE49-F238E27FC236}">
                <a16:creationId xmlns:a16="http://schemas.microsoft.com/office/drawing/2014/main" id="{179B04F6-6B35-4A65-B07B-5B594464A234}"/>
              </a:ext>
            </a:extLst>
          </p:cNvPr>
          <p:cNvSpPr>
            <a:spLocks noGrp="1"/>
          </p:cNvSpPr>
          <p:nvPr>
            <p:ph type="body" sz="quarter" idx="10"/>
          </p:nvPr>
        </p:nvSpPr>
        <p:spPr>
          <a:xfrm>
            <a:off x="609600" y="2664332"/>
            <a:ext cx="10363200" cy="2462213"/>
          </a:xfrm>
        </p:spPr>
        <p:txBody>
          <a:bodyPr/>
          <a:lstStyle/>
          <a:p>
            <a:pPr marL="457200" indent="-457200">
              <a:buAutoNum type="alphaUcPeriod"/>
            </a:pPr>
            <a:r>
              <a:rPr lang="en-US" dirty="0"/>
              <a:t>Compliance with terms;</a:t>
            </a:r>
          </a:p>
          <a:p>
            <a:pPr marL="457200" indent="-457200">
              <a:buAutoNum type="alphaUcPeriod"/>
            </a:pPr>
            <a:endParaRPr lang="en-US" dirty="0"/>
          </a:p>
          <a:p>
            <a:pPr marL="457200" indent="-457200">
              <a:buAutoNum type="alphaUcPeriod" startAt="2"/>
            </a:pPr>
            <a:r>
              <a:rPr lang="en-US" dirty="0"/>
              <a:t>Non-compliance: return to the mediator, arbitration, and/or seeking judgment to enforce; and</a:t>
            </a:r>
          </a:p>
          <a:p>
            <a:pPr marL="457200" indent="-457200">
              <a:buAutoNum type="alphaUcPeriod" startAt="2"/>
            </a:pPr>
            <a:endParaRPr lang="en-US" dirty="0"/>
          </a:p>
          <a:p>
            <a:pPr marL="457200" indent="-457200">
              <a:buAutoNum type="alphaUcPeriod" startAt="3"/>
            </a:pPr>
            <a:r>
              <a:rPr lang="en-US" dirty="0"/>
              <a:t>Dismissal of all claims with Prejudice and Notice of Entry of Dismissal.</a:t>
            </a:r>
          </a:p>
          <a:p>
            <a:pPr marL="457200" indent="-457200">
              <a:buAutoNum type="alphaUcPeriod" startAt="3"/>
            </a:pPr>
            <a:endParaRPr lang="en-US" dirty="0"/>
          </a:p>
          <a:p>
            <a:endParaRPr lang="en-US" dirty="0"/>
          </a:p>
        </p:txBody>
      </p:sp>
    </p:spTree>
    <p:extLst>
      <p:ext uri="{BB962C8B-B14F-4D97-AF65-F5344CB8AC3E}">
        <p14:creationId xmlns:p14="http://schemas.microsoft.com/office/powerpoint/2010/main" val="328934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AB746-807D-4564-9EED-E97CCF5201DF}"/>
              </a:ext>
            </a:extLst>
          </p:cNvPr>
          <p:cNvSpPr>
            <a:spLocks noGrp="1"/>
          </p:cNvSpPr>
          <p:nvPr>
            <p:ph type="ctrTitle"/>
          </p:nvPr>
        </p:nvSpPr>
        <p:spPr/>
        <p:txBody>
          <a:bodyPr/>
          <a:lstStyle/>
          <a:p>
            <a:r>
              <a:rPr lang="en-US" u="sng" dirty="0">
                <a:solidFill>
                  <a:srgbClr val="C00000"/>
                </a:solidFill>
              </a:rPr>
              <a:t>Questions/Comments?</a:t>
            </a:r>
            <a:r>
              <a:rPr lang="en-US" dirty="0"/>
              <a:t>	</a:t>
            </a:r>
          </a:p>
        </p:txBody>
      </p:sp>
      <p:sp>
        <p:nvSpPr>
          <p:cNvPr id="3" name="Text Placeholder 2">
            <a:extLst>
              <a:ext uri="{FF2B5EF4-FFF2-40B4-BE49-F238E27FC236}">
                <a16:creationId xmlns:a16="http://schemas.microsoft.com/office/drawing/2014/main" id="{6CF785F7-4577-4E68-A8BD-AC0230DCD14B}"/>
              </a:ext>
            </a:extLst>
          </p:cNvPr>
          <p:cNvSpPr>
            <a:spLocks noGrp="1"/>
          </p:cNvSpPr>
          <p:nvPr>
            <p:ph type="body" sz="quarter" idx="10"/>
          </p:nvPr>
        </p:nvSpPr>
        <p:spPr>
          <a:xfrm>
            <a:off x="609600" y="2664332"/>
            <a:ext cx="10363200" cy="307777"/>
          </a:xfrm>
        </p:spPr>
        <p:txBody>
          <a:bodyPr/>
          <a:lstStyle/>
          <a:p>
            <a:r>
              <a:rPr lang="en-US" dirty="0"/>
              <a:t>?</a:t>
            </a:r>
          </a:p>
        </p:txBody>
      </p:sp>
    </p:spTree>
    <p:extLst>
      <p:ext uri="{BB962C8B-B14F-4D97-AF65-F5344CB8AC3E}">
        <p14:creationId xmlns:p14="http://schemas.microsoft.com/office/powerpoint/2010/main" val="2987779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1AD4-7EB4-E346-8CF2-B0C09AC7C98F}"/>
              </a:ext>
            </a:extLst>
          </p:cNvPr>
          <p:cNvSpPr>
            <a:spLocks noGrp="1"/>
          </p:cNvSpPr>
          <p:nvPr>
            <p:ph type="ctrTitle"/>
          </p:nvPr>
        </p:nvSpPr>
        <p:spPr>
          <a:xfrm>
            <a:off x="609600" y="1143000"/>
            <a:ext cx="10363200" cy="762000"/>
          </a:xfrm>
        </p:spPr>
        <p:txBody>
          <a:bodyPr/>
          <a:lstStyle/>
          <a:p>
            <a:r>
              <a:rPr lang="en-US" sz="3600" dirty="0">
                <a:solidFill>
                  <a:srgbClr val="C00000"/>
                </a:solidFill>
              </a:rPr>
              <a:t>Common Methods of Resolution</a:t>
            </a:r>
          </a:p>
        </p:txBody>
      </p:sp>
      <p:sp>
        <p:nvSpPr>
          <p:cNvPr id="3" name="Text Placeholder 2">
            <a:extLst>
              <a:ext uri="{FF2B5EF4-FFF2-40B4-BE49-F238E27FC236}">
                <a16:creationId xmlns:a16="http://schemas.microsoft.com/office/drawing/2014/main" id="{51F457BB-2391-5B40-9C94-BA6391752FCC}"/>
              </a:ext>
            </a:extLst>
          </p:cNvPr>
          <p:cNvSpPr>
            <a:spLocks noGrp="1"/>
          </p:cNvSpPr>
          <p:nvPr>
            <p:ph type="body" sz="quarter" idx="10"/>
          </p:nvPr>
        </p:nvSpPr>
        <p:spPr>
          <a:xfrm>
            <a:off x="609600" y="2057400"/>
            <a:ext cx="10363200" cy="3992474"/>
          </a:xfrm>
        </p:spPr>
        <p:txBody>
          <a:bodyPr/>
          <a:lstStyle/>
          <a:p>
            <a:endParaRPr lang="en-US" dirty="0"/>
          </a:p>
          <a:p>
            <a:endParaRPr lang="en-US" dirty="0"/>
          </a:p>
          <a:p>
            <a:r>
              <a:rPr lang="en-US" dirty="0"/>
              <a:t>*	Direct, two-party negotiations between counsel  (procedurally inefficient, may occur at any time, very low level of client participation in resolution, seldom results in resolution);</a:t>
            </a:r>
          </a:p>
          <a:p>
            <a:endParaRPr lang="en-US" dirty="0"/>
          </a:p>
          <a:p>
            <a:pPr marL="342900" indent="-342900">
              <a:buFont typeface="Arial" panose="020B0604020202020204" pitchFamily="34" charset="0"/>
              <a:buChar char="•"/>
            </a:pPr>
            <a:r>
              <a:rPr lang="en-US" dirty="0"/>
              <a:t>Mandatory Settlement Conference (can be efficient, occurs after substantial financial investment in trial has occurred, low to moderate level of client participation, about 50% chance of resolution); and</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Mediation (procedurally efficient, high level of client participation, high degree of success).</a:t>
            </a:r>
          </a:p>
        </p:txBody>
      </p:sp>
    </p:spTree>
    <p:extLst>
      <p:ext uri="{BB962C8B-B14F-4D97-AF65-F5344CB8AC3E}">
        <p14:creationId xmlns:p14="http://schemas.microsoft.com/office/powerpoint/2010/main" val="228636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8BEF-5ADB-4163-90CA-E0374E6FD0B3}"/>
              </a:ext>
            </a:extLst>
          </p:cNvPr>
          <p:cNvSpPr>
            <a:spLocks noGrp="1"/>
          </p:cNvSpPr>
          <p:nvPr>
            <p:ph type="ctrTitle"/>
          </p:nvPr>
        </p:nvSpPr>
        <p:spPr>
          <a:xfrm>
            <a:off x="609600" y="1752600"/>
            <a:ext cx="10363200" cy="830997"/>
          </a:xfrm>
        </p:spPr>
        <p:txBody>
          <a:bodyPr/>
          <a:lstStyle/>
          <a:p>
            <a:r>
              <a:rPr lang="en-US" sz="2400" u="sng" dirty="0">
                <a:solidFill>
                  <a:srgbClr val="C00000"/>
                </a:solidFill>
              </a:rPr>
              <a:t>Unique Characteristics of T&amp;E, FEA Mediations—Emotional Context</a:t>
            </a:r>
            <a:br>
              <a:rPr lang="en-US" dirty="0">
                <a:solidFill>
                  <a:srgbClr val="C00000"/>
                </a:solidFill>
              </a:rPr>
            </a:br>
            <a:endParaRPr lang="en-US" dirty="0">
              <a:solidFill>
                <a:srgbClr val="C00000"/>
              </a:solidFill>
            </a:endParaRPr>
          </a:p>
        </p:txBody>
      </p:sp>
      <p:sp>
        <p:nvSpPr>
          <p:cNvPr id="3" name="Text Placeholder 2">
            <a:extLst>
              <a:ext uri="{FF2B5EF4-FFF2-40B4-BE49-F238E27FC236}">
                <a16:creationId xmlns:a16="http://schemas.microsoft.com/office/drawing/2014/main" id="{C527D122-402E-47ED-B405-BC3F9F12B986}"/>
              </a:ext>
            </a:extLst>
          </p:cNvPr>
          <p:cNvSpPr>
            <a:spLocks noGrp="1"/>
          </p:cNvSpPr>
          <p:nvPr>
            <p:ph type="body" sz="quarter" idx="10"/>
          </p:nvPr>
        </p:nvSpPr>
        <p:spPr>
          <a:xfrm>
            <a:off x="609600" y="2583597"/>
            <a:ext cx="10363200" cy="3077766"/>
          </a:xfrm>
        </p:spPr>
        <p:txBody>
          <a:bodyPr/>
          <a:lstStyle/>
          <a:p>
            <a:r>
              <a:rPr lang="en-US" dirty="0"/>
              <a:t>	*	Parties usually related and/or known to each other;</a:t>
            </a:r>
          </a:p>
          <a:p>
            <a:br>
              <a:rPr lang="en-US" dirty="0"/>
            </a:br>
            <a:r>
              <a:rPr lang="en-US" dirty="0"/>
              <a:t>	*	Allegations reflect a violation of parties’ relationship and violation of the memory of the decedent/vulnerable person;</a:t>
            </a:r>
          </a:p>
          <a:p>
            <a:br>
              <a:rPr lang="en-US" dirty="0"/>
            </a:br>
            <a:r>
              <a:rPr lang="en-US" dirty="0"/>
              <a:t>	*	With FEA, victim usually someone from older generation than parties, may have been peacemaker, role-model; and </a:t>
            </a:r>
          </a:p>
          <a:p>
            <a:br>
              <a:rPr lang="en-US" dirty="0"/>
            </a:br>
            <a:r>
              <a:rPr lang="en-US" dirty="0"/>
              <a:t>	*	Usually someone has died, and the litigants would normally be grieving, but instead they are fighting—impact.</a:t>
            </a:r>
          </a:p>
        </p:txBody>
      </p:sp>
    </p:spTree>
    <p:extLst>
      <p:ext uri="{BB962C8B-B14F-4D97-AF65-F5344CB8AC3E}">
        <p14:creationId xmlns:p14="http://schemas.microsoft.com/office/powerpoint/2010/main" val="1002486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31ADA-0A7E-4094-9124-AEEAEAF2BCD6}"/>
              </a:ext>
            </a:extLst>
          </p:cNvPr>
          <p:cNvSpPr>
            <a:spLocks noGrp="1"/>
          </p:cNvSpPr>
          <p:nvPr>
            <p:ph type="ctrTitle"/>
          </p:nvPr>
        </p:nvSpPr>
        <p:spPr>
          <a:xfrm>
            <a:off x="609600" y="914401"/>
            <a:ext cx="10363200" cy="609600"/>
          </a:xfrm>
        </p:spPr>
        <p:txBody>
          <a:bodyPr/>
          <a:lstStyle/>
          <a:p>
            <a:r>
              <a:rPr lang="en-US" sz="2400" u="sng" dirty="0">
                <a:solidFill>
                  <a:srgbClr val="C00000"/>
                </a:solidFill>
              </a:rPr>
              <a:t>Unique Characteristics of T &amp;E, FEA Mediations—Legal Context:</a:t>
            </a:r>
            <a:r>
              <a:rPr lang="en-US" dirty="0"/>
              <a:t>	</a:t>
            </a:r>
          </a:p>
        </p:txBody>
      </p:sp>
      <p:sp>
        <p:nvSpPr>
          <p:cNvPr id="3" name="Text Placeholder 2">
            <a:extLst>
              <a:ext uri="{FF2B5EF4-FFF2-40B4-BE49-F238E27FC236}">
                <a16:creationId xmlns:a16="http://schemas.microsoft.com/office/drawing/2014/main" id="{FF2DD5FD-E1EB-4378-BE30-4E166CA31367}"/>
              </a:ext>
            </a:extLst>
          </p:cNvPr>
          <p:cNvSpPr>
            <a:spLocks noGrp="1"/>
          </p:cNvSpPr>
          <p:nvPr>
            <p:ph type="body" sz="quarter" idx="10"/>
          </p:nvPr>
        </p:nvSpPr>
        <p:spPr>
          <a:xfrm>
            <a:off x="609600" y="1676400"/>
            <a:ext cx="10363200" cy="4124206"/>
          </a:xfrm>
        </p:spPr>
        <p:txBody>
          <a:bodyPr/>
          <a:lstStyle/>
          <a:p>
            <a:pPr marL="342900" indent="-342900">
              <a:buFont typeface="Arial" panose="020B0604020202020204" pitchFamily="34" charset="0"/>
              <a:buChar char="•"/>
            </a:pPr>
            <a:r>
              <a:rPr lang="en-US" sz="1600" dirty="0"/>
              <a:t>Trust contest, 17200 questions (interpretations, characterization of assets)—Probate division, tax implications, attorneys fees;</a:t>
            </a:r>
          </a:p>
          <a:p>
            <a:endParaRPr lang="en-US" sz="1600" dirty="0"/>
          </a:p>
          <a:p>
            <a:pPr marL="342900" indent="-342900">
              <a:buFont typeface="Arial" panose="020B0604020202020204" pitchFamily="34" charset="0"/>
              <a:buChar char="•"/>
            </a:pPr>
            <a:r>
              <a:rPr lang="en-US" sz="1600" dirty="0"/>
              <a:t>859/259 Claim—Probate division, attorneys fees, bad faith;</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Claims against fiduciary: Removal, suspension, temp. special, types of breach, remedies for breach, impact of exculpatory clauses (shifting bop, attorneys fees);</a:t>
            </a:r>
          </a:p>
          <a:p>
            <a:endParaRPr lang="en-US" sz="1600" dirty="0"/>
          </a:p>
          <a:p>
            <a:pPr marL="342900" indent="-342900">
              <a:buFont typeface="Arial" panose="020B0604020202020204" pitchFamily="34" charset="0"/>
              <a:buChar char="•"/>
            </a:pPr>
            <a:r>
              <a:rPr lang="en-US" sz="1600" dirty="0"/>
              <a:t>Straight Claim for FEA—general civil division/jury trial, attorneys fees and differing bop;</a:t>
            </a:r>
          </a:p>
          <a:p>
            <a:endParaRPr lang="en-US" sz="1600" dirty="0"/>
          </a:p>
          <a:p>
            <a:pPr marL="342900" indent="-342900">
              <a:buFont typeface="Arial" panose="020B0604020202020204" pitchFamily="34" charset="0"/>
              <a:buChar char="•"/>
            </a:pPr>
            <a:r>
              <a:rPr lang="en-US" sz="1600" dirty="0"/>
              <a:t>Grounds for suspension/removal 15642, attorneys fees; and</a:t>
            </a:r>
          </a:p>
          <a:p>
            <a:endParaRPr lang="en-US" sz="1600" dirty="0"/>
          </a:p>
          <a:p>
            <a:pPr marL="342900" indent="-342900">
              <a:buFont typeface="Arial" panose="020B0604020202020204" pitchFamily="34" charset="0"/>
              <a:buChar char="•"/>
            </a:pPr>
            <a:r>
              <a:rPr lang="en-US" sz="1600" dirty="0"/>
              <a:t>Claims involving contested conservatorships, attorneys fees;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536219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1"/>
            <a:ext cx="10363200" cy="609600"/>
          </a:xfrm>
        </p:spPr>
        <p:txBody>
          <a:bodyPr/>
          <a:lstStyle/>
          <a:p>
            <a:r>
              <a:rPr lang="en-US" sz="2400" u="sng" dirty="0">
                <a:solidFill>
                  <a:srgbClr val="C00000"/>
                </a:solidFill>
              </a:rPr>
              <a:t>When Is the Time Right to Participate In a T&amp;E, FEA Mediation?</a:t>
            </a:r>
            <a:br>
              <a:rPr lang="en-US" sz="3200" u="sng" dirty="0">
                <a:solidFill>
                  <a:srgbClr val="C00000"/>
                </a:solidFill>
              </a:rPr>
            </a:br>
            <a:endParaRPr lang="en-US" dirty="0">
              <a:solidFill>
                <a:srgbClr val="C00000"/>
              </a:solidFill>
            </a:endParaRPr>
          </a:p>
        </p:txBody>
      </p:sp>
      <p:sp>
        <p:nvSpPr>
          <p:cNvPr id="3" name="Text Placeholder 2"/>
          <p:cNvSpPr>
            <a:spLocks noGrp="1"/>
          </p:cNvSpPr>
          <p:nvPr>
            <p:ph type="body" sz="quarter" idx="10"/>
          </p:nvPr>
        </p:nvSpPr>
        <p:spPr>
          <a:xfrm>
            <a:off x="609600" y="2057400"/>
            <a:ext cx="10363200" cy="4761916"/>
          </a:xfrm>
        </p:spPr>
        <p:txBody>
          <a:bodyPr/>
          <a:lstStyle/>
          <a:p>
            <a:pPr marL="342900" indent="-342900">
              <a:buFont typeface="Wingdings" panose="05000000000000000000" pitchFamily="2" charset="2"/>
              <a:buChar char="§"/>
            </a:pPr>
            <a:r>
              <a:rPr lang="en-US" sz="1800" dirty="0"/>
              <a:t>Short Answer: when the parties and counsel understand the strengths, weaknesses and risks of their respective positions.</a:t>
            </a:r>
          </a:p>
          <a:p>
            <a:pPr marL="342900" indent="-342900">
              <a:buFont typeface="Wingdings" panose="05000000000000000000" pitchFamily="2" charset="2"/>
              <a:buChar char="§"/>
            </a:pPr>
            <a:endParaRPr lang="en-US" sz="1800" dirty="0"/>
          </a:p>
          <a:p>
            <a:pPr marL="342900" indent="-342900">
              <a:buFont typeface="Wingdings" panose="05000000000000000000" pitchFamily="2" charset="2"/>
              <a:buChar char="§"/>
            </a:pPr>
            <a:r>
              <a:rPr lang="en-US" sz="1800" dirty="0"/>
              <a:t>Usually, pleadings settled, medical (including caregiving), financial and legal records obtained, state planner’s deposition taken (if case involves estate planning document) or financial advisor/banker’s deposition taken (if financial account/designation change), and parties’ depositions have been taken.</a:t>
            </a:r>
          </a:p>
          <a:p>
            <a:pPr marL="342900" indent="-342900">
              <a:buFont typeface="Wingdings" panose="05000000000000000000" pitchFamily="2" charset="2"/>
              <a:buChar char="§"/>
            </a:pPr>
            <a:endParaRPr lang="en-US" sz="1800" dirty="0"/>
          </a:p>
          <a:p>
            <a:pPr marL="342900" indent="-342900">
              <a:buFont typeface="Wingdings" panose="05000000000000000000" pitchFamily="2" charset="2"/>
              <a:buChar char="§"/>
            </a:pPr>
            <a:r>
              <a:rPr lang="en-US" sz="1800" dirty="0"/>
              <a:t>Can the FEA mediation occur before this?  Of course—but the less information obtained usually means the more each party is anchored to their own perspectives based on family history, dark suspicion and the unknown.</a:t>
            </a:r>
          </a:p>
          <a:p>
            <a:pPr marL="342900" indent="-342900">
              <a:buFont typeface="Wingdings" panose="05000000000000000000" pitchFamily="2" charset="2"/>
              <a:buChar char="§"/>
            </a:pPr>
            <a:endParaRPr lang="en-US" sz="1800" dirty="0"/>
          </a:p>
          <a:p>
            <a:pPr marL="342900" indent="-342900">
              <a:buFont typeface="Wingdings" panose="05000000000000000000" pitchFamily="2" charset="2"/>
              <a:buChar char="§"/>
            </a:pPr>
            <a:r>
              <a:rPr lang="en-US" sz="1800" i="1" dirty="0"/>
              <a:t>Breslin v. Breslin</a:t>
            </a:r>
            <a:r>
              <a:rPr lang="en-US" sz="1800" dirty="0"/>
              <a:t> (2021) B301382 (Second Dist.)—the court may order the parties to attend mediation and enforce a settlement agreement upon duly noticed parties who chose not to attend mediation.  Order for mediation, Notice to Parties?</a:t>
            </a:r>
          </a:p>
        </p:txBody>
      </p:sp>
    </p:spTree>
    <p:extLst>
      <p:ext uri="{BB962C8B-B14F-4D97-AF65-F5344CB8AC3E}">
        <p14:creationId xmlns:p14="http://schemas.microsoft.com/office/powerpoint/2010/main" val="72250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1"/>
            <a:ext cx="10363200" cy="430887"/>
          </a:xfrm>
        </p:spPr>
        <p:txBody>
          <a:bodyPr/>
          <a:lstStyle/>
          <a:p>
            <a:r>
              <a:rPr lang="en-US" sz="2800" u="sng" dirty="0">
                <a:solidFill>
                  <a:srgbClr val="C00000"/>
                </a:solidFill>
              </a:rPr>
              <a:t>Questions for Counsel To Select the Right Mediator</a:t>
            </a:r>
            <a:endParaRPr lang="en-US" dirty="0">
              <a:solidFill>
                <a:srgbClr val="C00000"/>
              </a:solidFill>
            </a:endParaRPr>
          </a:p>
        </p:txBody>
      </p:sp>
      <p:sp>
        <p:nvSpPr>
          <p:cNvPr id="3" name="Text Placeholder 2"/>
          <p:cNvSpPr>
            <a:spLocks noGrp="1"/>
          </p:cNvSpPr>
          <p:nvPr>
            <p:ph type="body" sz="quarter" idx="10"/>
          </p:nvPr>
        </p:nvSpPr>
        <p:spPr>
          <a:xfrm>
            <a:off x="609600" y="2057400"/>
            <a:ext cx="10363200" cy="4431983"/>
          </a:xfrm>
        </p:spPr>
        <p:txBody>
          <a:bodyPr/>
          <a:lstStyle/>
          <a:p>
            <a:pPr marL="342900" indent="-342900">
              <a:buFont typeface="Wingdings" panose="05000000000000000000" pitchFamily="2" charset="2"/>
              <a:buChar char="§"/>
            </a:pPr>
            <a:r>
              <a:rPr lang="en-US" sz="1600" dirty="0"/>
              <a:t>A.	Does the mediator have the qualifications and experience to organize and guide a process involving the complex emotions, differing perspectives and legal issues involving and T&amp;E, FEA mediation? An effective mediator is not an </a:t>
            </a:r>
            <a:r>
              <a:rPr lang="en-US" sz="1600" dirty="0" err="1"/>
              <a:t>adjudicant</a:t>
            </a:r>
            <a:r>
              <a:rPr lang="en-US" sz="1600" dirty="0"/>
              <a:t>; rather, the best mediator is practiced in the art of handling all sides of an argument.</a:t>
            </a:r>
          </a:p>
          <a:p>
            <a:endParaRPr lang="en-US" sz="1600" dirty="0"/>
          </a:p>
          <a:p>
            <a:pPr marL="342900" indent="-342900">
              <a:buFont typeface="Wingdings" panose="05000000000000000000" pitchFamily="2" charset="2"/>
              <a:buChar char="§"/>
            </a:pPr>
            <a:r>
              <a:rPr lang="en-US" sz="1600" dirty="0"/>
              <a:t>B.	Every case varies—does the mediator have a particular mediating “style,” and is the mediator wiling and able to vary his/her style to fit the client’s and counsel’s needs?;</a:t>
            </a:r>
          </a:p>
          <a:p>
            <a:endParaRPr lang="en-US" sz="1600" dirty="0"/>
          </a:p>
          <a:p>
            <a:pPr marL="342900" indent="-342900">
              <a:buFont typeface="Wingdings" panose="05000000000000000000" pitchFamily="2" charset="2"/>
              <a:buChar char="§"/>
            </a:pPr>
            <a:r>
              <a:rPr lang="en-US" sz="1600" dirty="0"/>
              <a:t>C. 	Mediator have access to the right “tools of the trade.”</a:t>
            </a:r>
          </a:p>
          <a:p>
            <a:pPr marL="800100" lvl="1" indent="-342900">
              <a:buFont typeface="Wingdings" panose="05000000000000000000" pitchFamily="2" charset="2"/>
              <a:buChar char="§"/>
            </a:pPr>
            <a:r>
              <a:rPr lang="en-US" sz="1600" dirty="0"/>
              <a:t>1)	Separate, sound proof rooms;</a:t>
            </a:r>
          </a:p>
          <a:p>
            <a:pPr marL="800100" lvl="1" indent="-342900">
              <a:buFont typeface="Wingdings" panose="05000000000000000000" pitchFamily="2" charset="2"/>
              <a:buChar char="§"/>
            </a:pPr>
            <a:r>
              <a:rPr lang="en-US" sz="1600" dirty="0"/>
              <a:t>2)	Parking;</a:t>
            </a:r>
          </a:p>
          <a:p>
            <a:pPr marL="800100" lvl="1" indent="-342900">
              <a:buFont typeface="Wingdings" panose="05000000000000000000" pitchFamily="2" charset="2"/>
              <a:buChar char="§"/>
            </a:pPr>
            <a:r>
              <a:rPr lang="en-US" sz="1600" dirty="0"/>
              <a:t>3)	Reliable wi-fi; and</a:t>
            </a:r>
          </a:p>
          <a:p>
            <a:pPr marL="800100" lvl="1" indent="-342900">
              <a:buFont typeface="Wingdings" panose="05000000000000000000" pitchFamily="2" charset="2"/>
              <a:buChar char="§"/>
            </a:pPr>
            <a:r>
              <a:rPr lang="en-US" sz="1600" dirty="0"/>
              <a:t>4) 	Virtual Capacities (use of Zoom or similar, secure platform, command and use of shared files and </a:t>
            </a:r>
            <a:r>
              <a:rPr lang="en-US" sz="1600" dirty="0" err="1"/>
              <a:t>Docusign</a:t>
            </a:r>
            <a:r>
              <a:rPr lang="en-US" sz="1600" dirty="0"/>
              <a:t>).	</a:t>
            </a:r>
          </a:p>
          <a:p>
            <a:pPr marL="800100" lvl="1" indent="-342900">
              <a:buFont typeface="Wingdings" panose="05000000000000000000" pitchFamily="2" charset="2"/>
              <a:buChar char="§"/>
            </a:pPr>
            <a:endParaRPr lang="en-US" sz="1600" dirty="0"/>
          </a:p>
          <a:p>
            <a:pPr marL="342900" indent="-342900">
              <a:buFont typeface="Wingdings" panose="05000000000000000000" pitchFamily="2" charset="2"/>
              <a:buChar char="§"/>
            </a:pPr>
            <a:r>
              <a:rPr lang="en-US" sz="1600" dirty="0"/>
              <a:t>D.	Mediator/Counsel/Parties Availability: Find a date when everyone can be physically present or otherwise participate for the full day and into the evening at a time when the case is ready to be mediated and not too late thereafter.</a:t>
            </a:r>
          </a:p>
        </p:txBody>
      </p:sp>
    </p:spTree>
    <p:extLst>
      <p:ext uri="{BB962C8B-B14F-4D97-AF65-F5344CB8AC3E}">
        <p14:creationId xmlns:p14="http://schemas.microsoft.com/office/powerpoint/2010/main" val="3279667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E70CB-1639-4C5D-AC8E-4DB86838B185}"/>
              </a:ext>
            </a:extLst>
          </p:cNvPr>
          <p:cNvSpPr>
            <a:spLocks noGrp="1"/>
          </p:cNvSpPr>
          <p:nvPr>
            <p:ph type="ctrTitle"/>
          </p:nvPr>
        </p:nvSpPr>
        <p:spPr>
          <a:xfrm>
            <a:off x="609600" y="609602"/>
            <a:ext cx="10363200" cy="588884"/>
          </a:xfrm>
        </p:spPr>
        <p:txBody>
          <a:bodyPr/>
          <a:lstStyle/>
          <a:p>
            <a:r>
              <a:rPr lang="en-US" u="sng" dirty="0">
                <a:solidFill>
                  <a:srgbClr val="C00000"/>
                </a:solidFill>
              </a:rPr>
              <a:t>Pre-Mediation Tasks for Counsel</a:t>
            </a:r>
          </a:p>
        </p:txBody>
      </p:sp>
      <p:sp>
        <p:nvSpPr>
          <p:cNvPr id="3" name="Text Placeholder 2">
            <a:extLst>
              <a:ext uri="{FF2B5EF4-FFF2-40B4-BE49-F238E27FC236}">
                <a16:creationId xmlns:a16="http://schemas.microsoft.com/office/drawing/2014/main" id="{C5387C52-8003-4B3F-A22C-0FB6B587BEB1}"/>
              </a:ext>
            </a:extLst>
          </p:cNvPr>
          <p:cNvSpPr>
            <a:spLocks noGrp="1"/>
          </p:cNvSpPr>
          <p:nvPr>
            <p:ph type="body" sz="quarter" idx="10"/>
          </p:nvPr>
        </p:nvSpPr>
        <p:spPr>
          <a:xfrm>
            <a:off x="609600" y="1198486"/>
            <a:ext cx="10363200" cy="6524863"/>
          </a:xfrm>
        </p:spPr>
        <p:txBody>
          <a:bodyPr/>
          <a:lstStyle/>
          <a:p>
            <a:pPr marL="457200" indent="-457200">
              <a:buAutoNum type="alphaUcPeriod"/>
            </a:pPr>
            <a:r>
              <a:rPr lang="en-US" sz="1600" dirty="0"/>
              <a:t>Reach agreement with opposing counsel regarding allocation of mediation cost (and if necessary involve mediator);</a:t>
            </a:r>
          </a:p>
          <a:p>
            <a:endParaRPr lang="en-US" sz="1600" dirty="0"/>
          </a:p>
          <a:p>
            <a:pPr marL="457200" indent="-457200">
              <a:buAutoNum type="alphaUcPeriod" startAt="2"/>
            </a:pPr>
            <a:r>
              <a:rPr lang="en-US" sz="1600" dirty="0"/>
              <a:t>Explaining to client the nature, process of mediation, why mediation in client’s interests, and elusive road to “justice” at trial; </a:t>
            </a:r>
          </a:p>
          <a:p>
            <a:endParaRPr lang="en-US" sz="1600" dirty="0"/>
          </a:p>
          <a:p>
            <a:pPr marL="457200" indent="-457200">
              <a:buFontTx/>
              <a:buAutoNum type="alphaUcPeriod" startAt="3"/>
            </a:pPr>
            <a:r>
              <a:rPr lang="en-US" sz="1600" dirty="0"/>
              <a:t>Explanation of specific processes generally used by particular mediator;</a:t>
            </a:r>
          </a:p>
          <a:p>
            <a:pPr marL="457200" indent="-457200">
              <a:buAutoNum type="alphaUcPeriod" startAt="3"/>
            </a:pPr>
            <a:endParaRPr lang="en-US" sz="1600" dirty="0"/>
          </a:p>
          <a:p>
            <a:pPr marL="457200" indent="-457200">
              <a:buFontTx/>
              <a:buAutoNum type="alphaUcPeriod" startAt="4"/>
            </a:pPr>
            <a:r>
              <a:rPr lang="en-US" sz="1600" dirty="0"/>
              <a:t>Discussion of roles of client, counsel, mediator, support persons, potential witnesses and use of evidence;</a:t>
            </a:r>
          </a:p>
          <a:p>
            <a:pPr marL="457200" indent="-457200">
              <a:buAutoNum type="alphaUcPeriod" startAt="4"/>
            </a:pPr>
            <a:endParaRPr lang="en-US" sz="1600" dirty="0"/>
          </a:p>
          <a:p>
            <a:pPr marL="457200" indent="-457200">
              <a:buFontTx/>
              <a:buAutoNum type="alphaUcPeriod" startAt="5"/>
            </a:pPr>
            <a:r>
              <a:rPr lang="en-US" sz="1600" dirty="0"/>
              <a:t>Discussion of who speaks and control of communications during negotiations;</a:t>
            </a:r>
          </a:p>
          <a:p>
            <a:pPr marL="457200" indent="-457200">
              <a:buAutoNum type="alphaUcPeriod" startAt="5"/>
            </a:pPr>
            <a:endParaRPr lang="en-US" sz="1600" dirty="0"/>
          </a:p>
          <a:p>
            <a:pPr marL="457200" indent="-457200">
              <a:buFontTx/>
              <a:buAutoNum type="alphaUcPeriod" startAt="6"/>
            </a:pPr>
            <a:r>
              <a:rPr lang="en-US" sz="1600" dirty="0"/>
              <a:t>Confidentiality disclosure (</a:t>
            </a:r>
            <a:r>
              <a:rPr lang="en-US" sz="1600" dirty="0" err="1"/>
              <a:t>Ev</a:t>
            </a:r>
            <a:r>
              <a:rPr lang="en-US" sz="1600" dirty="0"/>
              <a:t>. Code Section 1129);</a:t>
            </a:r>
          </a:p>
          <a:p>
            <a:pPr marL="457200" indent="-457200">
              <a:buAutoNum type="alphaUcPeriod" startAt="6"/>
            </a:pPr>
            <a:endParaRPr lang="en-US" sz="1600" dirty="0"/>
          </a:p>
          <a:p>
            <a:pPr marL="457200" indent="-457200">
              <a:buAutoNum type="alphaUcPeriod" startAt="7"/>
            </a:pPr>
            <a:r>
              <a:rPr lang="en-US" sz="1600" dirty="0"/>
              <a:t>Overview of factual and legal strengths and weaknesses (can you explain to your client case is weak and/or they are a danger to their own case </a:t>
            </a:r>
            <a:r>
              <a:rPr lang="en-US" sz="1600" i="1" dirty="0"/>
              <a:t>without being fired</a:t>
            </a:r>
            <a:r>
              <a:rPr lang="en-US" sz="1600" dirty="0"/>
              <a:t>?); </a:t>
            </a:r>
          </a:p>
          <a:p>
            <a:pPr marL="457200" indent="-457200">
              <a:buAutoNum type="alphaUcPeriod" startAt="7"/>
            </a:pPr>
            <a:endParaRPr lang="en-US" sz="1600" dirty="0"/>
          </a:p>
          <a:p>
            <a:pPr marL="457200" indent="-457200">
              <a:buAutoNum type="alphaUcPeriod" startAt="7"/>
            </a:pPr>
            <a:r>
              <a:rPr lang="en-US" sz="1600" dirty="0"/>
              <a:t>Setting Expectations: risk assessment and a range of reasonableness; </a:t>
            </a:r>
          </a:p>
          <a:p>
            <a:pPr marL="457200" indent="-457200">
              <a:buAutoNum type="alphaUcPeriod" startAt="7"/>
            </a:pPr>
            <a:endParaRPr lang="en-US" sz="1600" dirty="0"/>
          </a:p>
          <a:p>
            <a:pPr marL="400050" indent="-400050">
              <a:buAutoNum type="romanUcPeriod"/>
            </a:pPr>
            <a:r>
              <a:rPr lang="en-US" sz="1600" dirty="0"/>
              <a:t>From the mediator’s perspective: answer to the question: who will draft the settlement agreement and can we at least circulate the recitals in advance of the mediation?</a:t>
            </a:r>
          </a:p>
          <a:p>
            <a:r>
              <a:rPr lang="en-US" sz="1600" dirty="0"/>
              <a:t> </a:t>
            </a:r>
          </a:p>
          <a:p>
            <a:r>
              <a:rPr lang="en-US" sz="1600" i="1" dirty="0"/>
              <a:t>J.    Breslin</a:t>
            </a:r>
            <a:r>
              <a:rPr lang="en-US" sz="1600" dirty="0"/>
              <a:t> Order, Notice of Mediation.</a:t>
            </a:r>
          </a:p>
          <a:p>
            <a:endParaRPr lang="en-US" dirty="0"/>
          </a:p>
          <a:p>
            <a:endParaRPr lang="en-US" dirty="0"/>
          </a:p>
        </p:txBody>
      </p:sp>
    </p:spTree>
    <p:extLst>
      <p:ext uri="{BB962C8B-B14F-4D97-AF65-F5344CB8AC3E}">
        <p14:creationId xmlns:p14="http://schemas.microsoft.com/office/powerpoint/2010/main" val="2325938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BA6C3-DE9B-436A-A2F7-007F57A651A1}"/>
              </a:ext>
            </a:extLst>
          </p:cNvPr>
          <p:cNvSpPr>
            <a:spLocks noGrp="1"/>
          </p:cNvSpPr>
          <p:nvPr>
            <p:ph type="ctrTitle"/>
          </p:nvPr>
        </p:nvSpPr>
        <p:spPr>
          <a:xfrm>
            <a:off x="685800" y="1447801"/>
            <a:ext cx="10363200" cy="461665"/>
          </a:xfrm>
        </p:spPr>
        <p:txBody>
          <a:bodyPr/>
          <a:lstStyle/>
          <a:p>
            <a:r>
              <a:rPr lang="en-US" u="sng" dirty="0">
                <a:solidFill>
                  <a:srgbClr val="C00000"/>
                </a:solidFill>
              </a:rPr>
              <a:t>The Mediation Brief</a:t>
            </a:r>
          </a:p>
        </p:txBody>
      </p:sp>
      <p:sp>
        <p:nvSpPr>
          <p:cNvPr id="3" name="Text Placeholder 2">
            <a:extLst>
              <a:ext uri="{FF2B5EF4-FFF2-40B4-BE49-F238E27FC236}">
                <a16:creationId xmlns:a16="http://schemas.microsoft.com/office/drawing/2014/main" id="{A9835491-4BD1-4221-8F58-8591702A109F}"/>
              </a:ext>
            </a:extLst>
          </p:cNvPr>
          <p:cNvSpPr>
            <a:spLocks noGrp="1"/>
          </p:cNvSpPr>
          <p:nvPr>
            <p:ph type="body" sz="quarter" idx="10"/>
          </p:nvPr>
        </p:nvSpPr>
        <p:spPr>
          <a:xfrm>
            <a:off x="609600" y="2209800"/>
            <a:ext cx="10363200" cy="4616648"/>
          </a:xfrm>
        </p:spPr>
        <p:txBody>
          <a:bodyPr/>
          <a:lstStyle/>
          <a:p>
            <a:pPr marL="457200" indent="-457200">
              <a:buAutoNum type="alphaUcPeriod"/>
            </a:pPr>
            <a:r>
              <a:rPr lang="en-US" dirty="0"/>
              <a:t>The purpose of the brief varies depending on your audience;</a:t>
            </a:r>
          </a:p>
          <a:p>
            <a:pPr marL="457200" indent="-457200">
              <a:buAutoNum type="alphaUcPeriod"/>
            </a:pPr>
            <a:endParaRPr lang="en-US" dirty="0"/>
          </a:p>
          <a:p>
            <a:pPr marL="457200" indent="-457200">
              <a:buAutoNum type="alphaUcPeriod" startAt="2"/>
            </a:pPr>
            <a:r>
              <a:rPr lang="en-US" dirty="0"/>
              <a:t>Brevity is your friend;</a:t>
            </a:r>
          </a:p>
          <a:p>
            <a:endParaRPr lang="en-US" dirty="0"/>
          </a:p>
          <a:p>
            <a:pPr marL="457200" indent="-457200">
              <a:buAutoNum type="alphaUcPeriod" startAt="3"/>
            </a:pPr>
            <a:r>
              <a:rPr lang="en-US" dirty="0"/>
              <a:t>Attachments: yes, no and to what regard?</a:t>
            </a:r>
          </a:p>
          <a:p>
            <a:pPr marL="457200" indent="-457200">
              <a:buAutoNum type="alphaUcPeriod" startAt="3"/>
            </a:pPr>
            <a:endParaRPr lang="en-US" dirty="0"/>
          </a:p>
          <a:p>
            <a:pPr marL="457200" indent="-457200">
              <a:buAutoNum type="alphaUcPeriod" startAt="4"/>
            </a:pPr>
            <a:r>
              <a:rPr lang="en-US" dirty="0"/>
              <a:t>Stating negotiating positions in the mediation brief;</a:t>
            </a:r>
          </a:p>
          <a:p>
            <a:pPr marL="457200" indent="-457200">
              <a:buAutoNum type="alphaUcPeriod" startAt="4"/>
            </a:pPr>
            <a:endParaRPr lang="en-US" dirty="0"/>
          </a:p>
          <a:p>
            <a:pPr marL="457200" indent="-457200">
              <a:buAutoNum type="alphaUcPeriod" startAt="4"/>
            </a:pPr>
            <a:r>
              <a:rPr lang="en-US" dirty="0"/>
              <a:t>To exchange or not to exchange (and is there a middle ground)?</a:t>
            </a:r>
          </a:p>
          <a:p>
            <a:pPr marL="457200" indent="-457200">
              <a:buAutoNum type="alphaUcPeriod" startAt="4"/>
            </a:pPr>
            <a:endParaRPr lang="en-US" dirty="0"/>
          </a:p>
          <a:p>
            <a:pPr marL="457200" indent="-457200">
              <a:buAutoNum type="alphaUcPeriod" startAt="4"/>
            </a:pPr>
            <a:r>
              <a:rPr lang="en-US" dirty="0"/>
              <a:t>From the mediator’s perspective: if the briefs reflect substantial disagreements regarding the law or facts, we will likely have a pre-mediation call with practitioners to make sure, at the least, they each understand their own risk-assessments.</a:t>
            </a:r>
          </a:p>
          <a:p>
            <a:pPr marL="457200" indent="-457200">
              <a:buAutoNum type="alphaUcPeriod" startAt="4"/>
            </a:pPr>
            <a:endParaRPr lang="en-US" dirty="0"/>
          </a:p>
          <a:p>
            <a:endParaRPr lang="en-US" dirty="0"/>
          </a:p>
        </p:txBody>
      </p:sp>
    </p:spTree>
    <p:extLst>
      <p:ext uri="{BB962C8B-B14F-4D97-AF65-F5344CB8AC3E}">
        <p14:creationId xmlns:p14="http://schemas.microsoft.com/office/powerpoint/2010/main" val="911275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2B5F-FB0B-4AEF-818A-3C2725B7DEA4}"/>
              </a:ext>
            </a:extLst>
          </p:cNvPr>
          <p:cNvSpPr>
            <a:spLocks noGrp="1"/>
          </p:cNvSpPr>
          <p:nvPr>
            <p:ph type="ctrTitle"/>
          </p:nvPr>
        </p:nvSpPr>
        <p:spPr>
          <a:xfrm>
            <a:off x="609600" y="609601"/>
            <a:ext cx="10363200" cy="609599"/>
          </a:xfrm>
        </p:spPr>
        <p:txBody>
          <a:bodyPr/>
          <a:lstStyle/>
          <a:p>
            <a:r>
              <a:rPr lang="en-US" u="sng" dirty="0">
                <a:solidFill>
                  <a:srgbClr val="C00000"/>
                </a:solidFill>
              </a:rPr>
              <a:t>Behavior/Presentation at a T&amp;E, FEA Mediation</a:t>
            </a:r>
          </a:p>
        </p:txBody>
      </p:sp>
      <p:sp>
        <p:nvSpPr>
          <p:cNvPr id="3" name="Text Placeholder 2">
            <a:extLst>
              <a:ext uri="{FF2B5EF4-FFF2-40B4-BE49-F238E27FC236}">
                <a16:creationId xmlns:a16="http://schemas.microsoft.com/office/drawing/2014/main" id="{C1CAF929-BFF6-4229-B74F-0B961D5E28BD}"/>
              </a:ext>
            </a:extLst>
          </p:cNvPr>
          <p:cNvSpPr>
            <a:spLocks noGrp="1"/>
          </p:cNvSpPr>
          <p:nvPr>
            <p:ph type="body" sz="quarter" idx="10"/>
          </p:nvPr>
        </p:nvSpPr>
        <p:spPr>
          <a:xfrm>
            <a:off x="609600" y="1219201"/>
            <a:ext cx="10363200" cy="5570756"/>
          </a:xfrm>
        </p:spPr>
        <p:txBody>
          <a:bodyPr/>
          <a:lstStyle/>
          <a:p>
            <a:pPr marL="457200" indent="-457200">
              <a:buAutoNum type="alphaUcPeriod"/>
            </a:pPr>
            <a:r>
              <a:rPr lang="en-US" sz="1400" dirty="0"/>
              <a:t>Timeliness;</a:t>
            </a:r>
          </a:p>
          <a:p>
            <a:pPr marL="457200" indent="-457200">
              <a:buAutoNum type="alphaUcPeriod"/>
            </a:pPr>
            <a:endParaRPr lang="en-US" sz="1400" dirty="0"/>
          </a:p>
          <a:p>
            <a:pPr marL="457200" indent="-457200">
              <a:buAutoNum type="alphaUcPeriod" startAt="2"/>
            </a:pPr>
            <a:r>
              <a:rPr lang="en-US" sz="1400" dirty="0"/>
              <a:t>Appropriate dress and jewelry; </a:t>
            </a:r>
          </a:p>
          <a:p>
            <a:pPr marL="457200" indent="-457200">
              <a:buAutoNum type="alphaUcPeriod" startAt="2"/>
            </a:pPr>
            <a:endParaRPr lang="en-US" sz="1400" dirty="0"/>
          </a:p>
          <a:p>
            <a:pPr marL="457200" indent="-457200">
              <a:buAutoNum type="alphaUcPeriod" startAt="2"/>
            </a:pPr>
            <a:r>
              <a:rPr lang="en-US" sz="1400" dirty="0"/>
              <a:t>Behavior during joint session;</a:t>
            </a:r>
          </a:p>
          <a:p>
            <a:pPr marL="457200" indent="-457200">
              <a:buAutoNum type="alphaUcPeriod" startAt="2"/>
            </a:pPr>
            <a:endParaRPr lang="en-US" sz="1400" dirty="0"/>
          </a:p>
          <a:p>
            <a:r>
              <a:rPr lang="en-US" sz="1400" dirty="0"/>
              <a:t>D.      Avoiding props (such as photos of the deceased/victim);</a:t>
            </a:r>
          </a:p>
          <a:p>
            <a:pPr marL="457200" indent="-457200">
              <a:buAutoNum type="alphaUcPeriod" startAt="3"/>
            </a:pPr>
            <a:endParaRPr lang="en-US" sz="1400" dirty="0"/>
          </a:p>
          <a:p>
            <a:pPr marL="228600" indent="-228600">
              <a:buAutoNum type="alphaUcPeriod" startAt="5"/>
            </a:pPr>
            <a:r>
              <a:rPr lang="en-US" sz="1400" dirty="0"/>
              <a:t>     Listening to question/answering the question, allowing each person to speak w/out interruption (if no deposition, allowing</a:t>
            </a:r>
          </a:p>
          <a:p>
            <a:r>
              <a:rPr lang="en-US" sz="1400" dirty="0"/>
              <a:t>          parties to “tell their stories” and feeling heard);</a:t>
            </a:r>
          </a:p>
          <a:p>
            <a:pPr marL="457200" indent="-457200">
              <a:buAutoNum type="alphaUcPeriod" startAt="4"/>
            </a:pPr>
            <a:endParaRPr lang="en-US" sz="1400" dirty="0"/>
          </a:p>
          <a:p>
            <a:pPr marL="457200" indent="-457200">
              <a:buAutoNum type="alphaUcPeriod" startAt="6"/>
            </a:pPr>
            <a:r>
              <a:rPr lang="en-US" sz="1400" dirty="0"/>
              <a:t>Coaching parties and counsel on “listening to the information for understanding,” not for making counter-points;</a:t>
            </a:r>
          </a:p>
          <a:p>
            <a:pPr marL="457200" indent="-457200">
              <a:buAutoNum type="alphaUcPeriod" startAt="6"/>
            </a:pPr>
            <a:endParaRPr lang="en-US" sz="1400" dirty="0"/>
          </a:p>
          <a:p>
            <a:pPr marL="457200" indent="-457200">
              <a:buAutoNum type="alphaUcPeriod" startAt="6"/>
            </a:pPr>
            <a:r>
              <a:rPr lang="en-US" sz="1400" dirty="0"/>
              <a:t>Identifying each party’s “needs/goals” from the resolution of the case, working together to meet differing needs;</a:t>
            </a:r>
          </a:p>
          <a:p>
            <a:pPr marL="457200" indent="-457200">
              <a:buAutoNum type="alphaUcPeriod" startAt="6"/>
            </a:pPr>
            <a:endParaRPr lang="en-US" sz="1400" dirty="0"/>
          </a:p>
          <a:p>
            <a:r>
              <a:rPr lang="en-US" sz="1400" dirty="0"/>
              <a:t>H.      Hydration/Food intake;</a:t>
            </a:r>
          </a:p>
          <a:p>
            <a:pPr marL="457200" indent="-457200">
              <a:buAutoNum type="alphaUcPeriod" startAt="5"/>
            </a:pPr>
            <a:endParaRPr lang="en-US" sz="1400" dirty="0"/>
          </a:p>
          <a:p>
            <a:r>
              <a:rPr lang="en-US" sz="1400" dirty="0"/>
              <a:t>I.        Negotiations (point of contact, poker faces, working as a team and making your best deal);</a:t>
            </a:r>
          </a:p>
          <a:p>
            <a:pPr marL="514350" indent="-514350">
              <a:buAutoNum type="romanUcPeriod"/>
            </a:pPr>
            <a:endParaRPr lang="en-US" sz="1400" dirty="0"/>
          </a:p>
          <a:p>
            <a:r>
              <a:rPr lang="en-US" sz="1400" dirty="0"/>
              <a:t>J.       Mediator’s Perspective: I am trying to expand the definition of team to include all sides to work together to find collective wins; and</a:t>
            </a:r>
          </a:p>
          <a:p>
            <a:pPr marL="457200" indent="-457200">
              <a:buAutoNum type="alphaUcPeriod" startAt="6"/>
            </a:pPr>
            <a:endParaRPr lang="en-US" sz="1400" dirty="0"/>
          </a:p>
          <a:p>
            <a:r>
              <a:rPr lang="en-US" sz="1400" dirty="0"/>
              <a:t>K.       Note-taking of the deal points.</a:t>
            </a:r>
          </a:p>
          <a:p>
            <a:pPr marL="457200" indent="-457200">
              <a:buAutoNum type="alphaUcPeriod" startAt="7"/>
            </a:pPr>
            <a:endParaRPr lang="en-US" dirty="0"/>
          </a:p>
          <a:p>
            <a:endParaRPr lang="en-US" dirty="0"/>
          </a:p>
        </p:txBody>
      </p:sp>
    </p:spTree>
    <p:extLst>
      <p:ext uri="{BB962C8B-B14F-4D97-AF65-F5344CB8AC3E}">
        <p14:creationId xmlns:p14="http://schemas.microsoft.com/office/powerpoint/2010/main" val="1461194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459</TotalTime>
  <Words>1630</Words>
  <Application>Microsoft Office PowerPoint</Application>
  <PresentationFormat>Widescreen</PresentationFormat>
  <Paragraphs>149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PowerPoint Presentation</vt:lpstr>
      <vt:lpstr>Common Methods of Resolution</vt:lpstr>
      <vt:lpstr>Unique Characteristics of T&amp;E, FEA Mediations—Emotional Context </vt:lpstr>
      <vt:lpstr>Unique Characteristics of T &amp;E, FEA Mediations—Legal Context: </vt:lpstr>
      <vt:lpstr>When Is the Time Right to Participate In a T&amp;E, FEA Mediation? </vt:lpstr>
      <vt:lpstr>Questions for Counsel To Select the Right Mediator</vt:lpstr>
      <vt:lpstr>Pre-Mediation Tasks for Counsel</vt:lpstr>
      <vt:lpstr>The Mediation Brief</vt:lpstr>
      <vt:lpstr>Behavior/Presentation at a T&amp;E, FEA Mediation</vt:lpstr>
      <vt:lpstr>The Mediation Settlement Agreement in T&amp;E, FEA Resolutions </vt:lpstr>
      <vt:lpstr>Limitations Unique to FEA Claims:</vt:lpstr>
      <vt:lpstr>FEA Settlement Agreements, Con’t</vt:lpstr>
      <vt:lpstr>Court Approval Needed for T&amp;E, FEA Mediated Settlements?  </vt:lpstr>
      <vt:lpstr>Effectuation of the Settlement Agreement</vt:lpstr>
      <vt:lpstr>Questions/Comments?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Reeder-Esparza</dc:creator>
  <cp:lastModifiedBy>Rosa Ceja</cp:lastModifiedBy>
  <cp:revision>68</cp:revision>
  <dcterms:created xsi:type="dcterms:W3CDTF">2019-08-13T15:15:51Z</dcterms:created>
  <dcterms:modified xsi:type="dcterms:W3CDTF">2021-07-22T16:42:17Z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2019-08-09T00:00:00Z</vt:filetime>
  </property>
  <property fmtid="{D5CDD505-2E9C-101B-9397-08002B2CF9AE}" pid="3" name="Creator">
    <vt:lpwstr>Microsoft® PowerPoint® for Office 365</vt:lpwstr>
  </property>
  <property fmtid="{D5CDD505-2E9C-101B-9397-08002B2CF9AE}" pid="4" name="LastSaved">
    <vt:filetime>2019-08-13T00:00:00Z</vt:filetime>
  </property>
</Properties>
</file>