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0"/>
  </p:notesMasterIdLst>
  <p:sldIdLst>
    <p:sldId id="256" r:id="rId2"/>
    <p:sldId id="356" r:id="rId3"/>
    <p:sldId id="357" r:id="rId4"/>
    <p:sldId id="331" r:id="rId5"/>
    <p:sldId id="257" r:id="rId6"/>
    <p:sldId id="342" r:id="rId7"/>
    <p:sldId id="343" r:id="rId8"/>
    <p:sldId id="345" r:id="rId9"/>
    <p:sldId id="349" r:id="rId10"/>
    <p:sldId id="350" r:id="rId11"/>
    <p:sldId id="346" r:id="rId12"/>
    <p:sldId id="347" r:id="rId13"/>
    <p:sldId id="333" r:id="rId14"/>
    <p:sldId id="344" r:id="rId15"/>
    <p:sldId id="332" r:id="rId16"/>
    <p:sldId id="334" r:id="rId17"/>
    <p:sldId id="296" r:id="rId18"/>
    <p:sldId id="335" r:id="rId19"/>
    <p:sldId id="348" r:id="rId20"/>
    <p:sldId id="337" r:id="rId21"/>
    <p:sldId id="338" r:id="rId22"/>
    <p:sldId id="339" r:id="rId23"/>
    <p:sldId id="305" r:id="rId24"/>
    <p:sldId id="310" r:id="rId25"/>
    <p:sldId id="340" r:id="rId26"/>
    <p:sldId id="341" r:id="rId27"/>
    <p:sldId id="312" r:id="rId28"/>
    <p:sldId id="258" r:id="rId29"/>
    <p:sldId id="260" r:id="rId30"/>
    <p:sldId id="351" r:id="rId31"/>
    <p:sldId id="352" r:id="rId32"/>
    <p:sldId id="353" r:id="rId33"/>
    <p:sldId id="361" r:id="rId34"/>
    <p:sldId id="360" r:id="rId35"/>
    <p:sldId id="359" r:id="rId36"/>
    <p:sldId id="358" r:id="rId37"/>
    <p:sldId id="354" r:id="rId38"/>
    <p:sldId id="355" r:id="rId39"/>
  </p:sldIdLst>
  <p:sldSz cx="9144000" cy="6858000" type="screen4x3"/>
  <p:notesSz cx="6950075"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21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7000" y="0"/>
            <a:ext cx="3011488" cy="463550"/>
          </a:xfrm>
          <a:prstGeom prst="rect">
            <a:avLst/>
          </a:prstGeom>
        </p:spPr>
        <p:txBody>
          <a:bodyPr vert="horz" lIns="91440" tIns="45720" rIns="91440" bIns="45720" rtlCol="0"/>
          <a:lstStyle>
            <a:lvl1pPr algn="r">
              <a:defRPr sz="1200"/>
            </a:lvl1pPr>
          </a:lstStyle>
          <a:p>
            <a:fld id="{DD967769-715B-4E5C-84B7-464EB0CEE3A9}" type="datetimeFigureOut">
              <a:rPr lang="en-US" smtClean="0"/>
              <a:t>6/28/2021</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325" y="4445000"/>
            <a:ext cx="5559425"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11488" cy="46355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7000" y="8772525"/>
            <a:ext cx="3011488" cy="463550"/>
          </a:xfrm>
          <a:prstGeom prst="rect">
            <a:avLst/>
          </a:prstGeom>
        </p:spPr>
        <p:txBody>
          <a:bodyPr vert="horz" lIns="91440" tIns="45720" rIns="91440" bIns="45720" rtlCol="0" anchor="b"/>
          <a:lstStyle>
            <a:lvl1pPr algn="r">
              <a:defRPr sz="1200"/>
            </a:lvl1pPr>
          </a:lstStyle>
          <a:p>
            <a:fld id="{B7040536-2084-4415-BCC5-C12312CECD9A}" type="slidenum">
              <a:rPr lang="en-US" smtClean="0"/>
              <a:t>‹#›</a:t>
            </a:fld>
            <a:endParaRPr lang="en-US" dirty="0"/>
          </a:p>
        </p:txBody>
      </p:sp>
    </p:spTree>
    <p:extLst>
      <p:ext uri="{BB962C8B-B14F-4D97-AF65-F5344CB8AC3E}">
        <p14:creationId xmlns:p14="http://schemas.microsoft.com/office/powerpoint/2010/main" val="1090690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792E700-9CD7-491B-AFFA-6FE119D7643F}" type="datetime1">
              <a:rPr lang="en-US" smtClean="0"/>
              <a:t>6/28/2021</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B642D40D-FF09-4861-B93C-74C2F7D95310}" type="slidenum">
              <a:rPr lang="en-US" smtClean="0"/>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422332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11F058-B004-4535-8EAA-92B912F9AAEA}" type="datetime1">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305270805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1F058-B004-4535-8EAA-92B912F9AAEA}"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425862213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1F058-B004-4535-8EAA-92B912F9AAEA}"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7214707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1F058-B004-4535-8EAA-92B912F9AAEA}"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251891478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1F058-B004-4535-8EAA-92B912F9AAEA}"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2812714581"/>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11F058-B004-4535-8EAA-92B912F9AAEA}"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116413416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51FAD5-7791-4907-B749-427229F837AD}"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4550083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E9F364-C195-45A2-8E44-C199697EE5F8}"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3844019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C8944EBA-E9F9-4B84-A22C-2245FB73F7B3}" type="datetime1">
              <a:rPr lang="en-US" smtClean="0"/>
              <a:t>6/28/2021</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2281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A2D6D8-CE2E-4E2D-8321-904B83EB7CB1}" type="datetime1">
              <a:rPr lang="en-US" smtClean="0"/>
              <a:t>6/28/2021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144023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2791D13-E48F-403F-8CA5-C97927BFDADC}" type="datetime1">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4533436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EF2AA2-17CD-4BE7-BDE9-B874E823177E}" type="datetime1">
              <a:rPr lang="en-US" smtClean="0"/>
              <a:t>6/28/2021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87525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DC9D68-6D31-48A5-B2CE-D890B5EEB50B}" type="datetime1">
              <a:rPr lang="en-US" smtClean="0"/>
              <a:t>6/28/2021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3384973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7DCE05-FD25-4089-89DC-EED9B1158969}" type="datetime1">
              <a:rPr lang="en-US" smtClean="0"/>
              <a:t>6/28/2021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48033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21CE810-8CEE-410E-B3CF-4E88D7FD4F3D}" type="datetime1">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338389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2CAF3A-71A9-4FB2-B5D2-24FD94A2EDBC}" type="datetime1">
              <a:rPr lang="en-US" smtClean="0"/>
              <a:t>6/28/2021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42D40D-FF09-4861-B93C-74C2F7D95310}" type="slidenum">
              <a:rPr lang="en-US" smtClean="0"/>
              <a:t>‹#›</a:t>
            </a:fld>
            <a:endParaRPr lang="en-US" dirty="0"/>
          </a:p>
        </p:txBody>
      </p:sp>
    </p:spTree>
    <p:extLst>
      <p:ext uri="{BB962C8B-B14F-4D97-AF65-F5344CB8AC3E}">
        <p14:creationId xmlns:p14="http://schemas.microsoft.com/office/powerpoint/2010/main" val="2920808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F11F058-B004-4535-8EAA-92B912F9AAEA}" type="datetime1">
              <a:rPr lang="en-US" smtClean="0"/>
              <a:t>6/28/2021</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42D40D-FF09-4861-B93C-74C2F7D95310}" type="slidenum">
              <a:rPr lang="en-US" smtClean="0"/>
              <a:t>‹#›</a:t>
            </a:fld>
            <a:endParaRPr lang="en-US" dirty="0"/>
          </a:p>
        </p:txBody>
      </p:sp>
    </p:spTree>
    <p:extLst>
      <p:ext uri="{BB962C8B-B14F-4D97-AF65-F5344CB8AC3E}">
        <p14:creationId xmlns:p14="http://schemas.microsoft.com/office/powerpoint/2010/main" val="3920369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854575"/>
            <a:ext cx="7924800" cy="1470025"/>
          </a:xfrm>
        </p:spPr>
        <p:txBody>
          <a:bodyPr>
            <a:noAutofit/>
          </a:bodyPr>
          <a:lstStyle/>
          <a:p>
            <a:br>
              <a:rPr lang="en-US" sz="3200" b="1" cap="all" dirty="0"/>
            </a:br>
            <a:br>
              <a:rPr lang="en-US" sz="3200" b="1" cap="all" dirty="0"/>
            </a:br>
            <a:br>
              <a:rPr lang="en-US" sz="3200" b="1" cap="all" dirty="0"/>
            </a:br>
            <a:r>
              <a:rPr lang="en-US" sz="2800" b="1" cap="all" dirty="0"/>
              <a:t>ANTI-SLAPP in Probate </a:t>
            </a:r>
            <a:br>
              <a:rPr lang="en-US" sz="2800" b="1" cap="all" dirty="0"/>
            </a:br>
            <a:r>
              <a:rPr lang="en-US" sz="2800" b="1" cap="all" dirty="0"/>
              <a:t>and trust litigation</a:t>
            </a:r>
            <a:br>
              <a:rPr lang="en-US" sz="2800" dirty="0"/>
            </a:br>
            <a:br>
              <a:rPr lang="en-US" sz="2800" dirty="0"/>
            </a:br>
            <a:r>
              <a:rPr lang="en-US" sz="2800" dirty="0"/>
              <a:t>Ciar</a:t>
            </a:r>
            <a:r>
              <a:rPr lang="en-US" sz="2800" dirty="0">
                <a:effectLst/>
                <a:latin typeface="Calibri" panose="020F0502020204030204" pitchFamily="34" charset="0"/>
                <a:ea typeface="Calibri" panose="020F0502020204030204" pitchFamily="34" charset="0"/>
              </a:rPr>
              <a:t>án O’Sullivan</a:t>
            </a:r>
            <a:br>
              <a:rPr lang="en-US" sz="2800" dirty="0">
                <a:effectLst/>
                <a:latin typeface="Calibri" panose="020F0502020204030204" pitchFamily="34" charset="0"/>
                <a:ea typeface="Calibri" panose="020F0502020204030204" pitchFamily="34" charset="0"/>
              </a:rPr>
            </a:br>
            <a:r>
              <a:rPr lang="en-US" sz="2800" dirty="0">
                <a:effectLst/>
                <a:latin typeface="Calibri" panose="020F0502020204030204" pitchFamily="34" charset="0"/>
                <a:ea typeface="Calibri" panose="020F0502020204030204" pitchFamily="34" charset="0"/>
              </a:rPr>
              <a:t>The Law Office of </a:t>
            </a:r>
            <a:r>
              <a:rPr kumimoji="0" lang="en-US" sz="2800" b="0" i="0" u="none" strike="noStrike" kern="1200" cap="none" spc="0" normalizeH="0" baseline="0" noProof="0" dirty="0">
                <a:ln>
                  <a:noFill/>
                </a:ln>
                <a:effectLst/>
                <a:uLnTx/>
                <a:uFillTx/>
                <a:latin typeface="Calibri"/>
                <a:ea typeface="+mj-ea"/>
                <a:cs typeface="+mj-cs"/>
              </a:rPr>
              <a:t>Ciar</a:t>
            </a:r>
            <a: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t>án O’Sullivan</a:t>
            </a:r>
            <a:b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br>
            <a: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t>50 California Street, 34th Floor</a:t>
            </a:r>
            <a:b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br>
            <a: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t>San Francisco, CA</a:t>
            </a:r>
            <a:br>
              <a:rPr kumimoji="0" lang="en-US" sz="2800" b="0" i="0" u="none" strike="noStrike" kern="1200" cap="none" spc="0" normalizeH="0" baseline="0" noProof="0" dirty="0">
                <a:ln>
                  <a:noFill/>
                </a:ln>
                <a:effectLst/>
                <a:uLnTx/>
                <a:uFillTx/>
                <a:latin typeface="Calibri" panose="020F0502020204030204" pitchFamily="34" charset="0"/>
                <a:ea typeface="Calibri" panose="020F0502020204030204" pitchFamily="34" charset="0"/>
                <a:cs typeface="+mj-cs"/>
              </a:rPr>
            </a:br>
            <a:br>
              <a:rPr lang="en-US" sz="2800" dirty="0">
                <a:effectLst/>
                <a:latin typeface="Calibri" panose="020F0502020204030204" pitchFamily="34" charset="0"/>
                <a:ea typeface="Calibri" panose="020F0502020204030204" pitchFamily="34" charset="0"/>
              </a:rPr>
            </a:br>
            <a:r>
              <a:rPr lang="en-US" sz="2800" dirty="0">
                <a:latin typeface="Calibri" panose="020F0502020204030204" pitchFamily="34" charset="0"/>
                <a:cs typeface="Calibri" panose="020F0502020204030204" pitchFamily="34" charset="0"/>
              </a:rPr>
              <a:t>Ryan J. Szczepanik</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Hartog, Baer &amp; Hand, APC</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4 Orinda Way, Suite 200-D</a:t>
            </a:r>
            <a:br>
              <a:rPr lang="en-US" sz="280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Orinda, CA</a:t>
            </a:r>
            <a:br>
              <a:rPr lang="en-US" sz="3000" dirty="0"/>
            </a:br>
            <a:endParaRPr lang="en-US" sz="3000" dirty="0"/>
          </a:p>
        </p:txBody>
      </p:sp>
      <p:pic>
        <p:nvPicPr>
          <p:cNvPr id="4" name="Picture 3" descr="Logo&#10;&#10;Description automatically generated">
            <a:extLst>
              <a:ext uri="{FF2B5EF4-FFF2-40B4-BE49-F238E27FC236}">
                <a16:creationId xmlns:a16="http://schemas.microsoft.com/office/drawing/2014/main" id="{C56BB567-F356-45FC-8AE1-DFCFB2F1A7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2239084"/>
            <a:ext cx="1600200" cy="990600"/>
          </a:xfrm>
          <a:prstGeom prst="rect">
            <a:avLst/>
          </a:prstGeom>
        </p:spPr>
      </p:pic>
      <p:pic>
        <p:nvPicPr>
          <p:cNvPr id="6" name="Picture 5" descr="A picture containing graphical user interface&#10;&#10;Description automatically generated">
            <a:extLst>
              <a:ext uri="{FF2B5EF4-FFF2-40B4-BE49-F238E27FC236}">
                <a16:creationId xmlns:a16="http://schemas.microsoft.com/office/drawing/2014/main" id="{1ED57A4A-1F79-4C70-93ED-9640A697E95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4114800"/>
            <a:ext cx="2105025" cy="1085850"/>
          </a:xfrm>
          <a:prstGeom prst="rect">
            <a:avLst/>
          </a:prstGeom>
        </p:spPr>
      </p:pic>
    </p:spTree>
    <p:extLst>
      <p:ext uri="{BB962C8B-B14F-4D97-AF65-F5344CB8AC3E}">
        <p14:creationId xmlns:p14="http://schemas.microsoft.com/office/powerpoint/2010/main" val="1998909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59D1E-8576-453E-9BA2-4C770BAFE019}"/>
              </a:ext>
            </a:extLst>
          </p:cNvPr>
          <p:cNvSpPr>
            <a:spLocks noGrp="1"/>
          </p:cNvSpPr>
          <p:nvPr>
            <p:ph type="title"/>
          </p:nvPr>
        </p:nvSpPr>
        <p:spPr/>
        <p:txBody>
          <a:bodyPr/>
          <a:lstStyle/>
          <a:p>
            <a:pPr algn="just"/>
            <a:r>
              <a:rPr kumimoji="0" lang="en-US" sz="4000" b="1" i="0" u="none" strike="noStrike" kern="1200" cap="none" spc="0" normalizeH="0" baseline="0" noProof="0" dirty="0">
                <a:ln>
                  <a:noFill/>
                </a:ln>
                <a:solidFill>
                  <a:prstClr val="black"/>
                </a:solidFill>
                <a:effectLst/>
                <a:uLnTx/>
                <a:uFillTx/>
                <a:latin typeface="Calibri"/>
                <a:ea typeface="+mj-ea"/>
                <a:cs typeface="+mj-cs"/>
              </a:rPr>
              <a:t>II.		</a:t>
            </a:r>
            <a:r>
              <a:rPr kumimoji="0" lang="en-US" sz="3600" b="1" i="0" u="none" strike="noStrike" kern="1200" cap="none" spc="0" normalizeH="0" baseline="0" noProof="0" dirty="0">
                <a:ln>
                  <a:noFill/>
                </a:ln>
                <a:solidFill>
                  <a:prstClr val="black"/>
                </a:solidFill>
                <a:effectLst/>
                <a:uLnTx/>
                <a:uFillTx/>
                <a:latin typeface="Calibri"/>
                <a:ea typeface="+mj-ea"/>
                <a:cs typeface="+mj-cs"/>
              </a:rPr>
              <a:t>THE ORIGIN OF ANTI-SLAPP 		   			(Cont.)</a:t>
            </a:r>
            <a:endParaRPr lang="en-US" sz="3600" dirty="0"/>
          </a:p>
        </p:txBody>
      </p:sp>
      <p:sp>
        <p:nvSpPr>
          <p:cNvPr id="3" name="Content Placeholder 2">
            <a:extLst>
              <a:ext uri="{FF2B5EF4-FFF2-40B4-BE49-F238E27FC236}">
                <a16:creationId xmlns:a16="http://schemas.microsoft.com/office/drawing/2014/main" id="{B2DEF2F2-5753-4B93-A8EC-B4F94093D20E}"/>
              </a:ext>
            </a:extLst>
          </p:cNvPr>
          <p:cNvSpPr>
            <a:spLocks noGrp="1"/>
          </p:cNvSpPr>
          <p:nvPr>
            <p:ph idx="1"/>
          </p:nvPr>
        </p:nvSpPr>
        <p:spPr>
          <a:xfrm>
            <a:off x="982133" y="2438400"/>
            <a:ext cx="7704667" cy="3561415"/>
          </a:xfrm>
        </p:spPr>
        <p:txBody>
          <a:bodyPr>
            <a:normAutofit fontScale="85000" lnSpcReduction="20000"/>
          </a:bodyPr>
          <a:lstStyle/>
          <a:p>
            <a:r>
              <a:rPr lang="en-US" dirty="0"/>
              <a:t>Step Two (Plaintiff’s burdens)</a:t>
            </a:r>
          </a:p>
          <a:p>
            <a:pPr marL="1031875" indent="-342900">
              <a:buFont typeface="Courier New" panose="02070309020205020404" pitchFamily="49" charset="0"/>
              <a:buChar char="o"/>
            </a:pPr>
            <a:r>
              <a:rPr lang="en-US" dirty="0"/>
              <a:t>If Defendant meets her burden (above), burden shifts to plaintiff to show a </a:t>
            </a:r>
            <a:r>
              <a:rPr lang="en-US" i="1" dirty="0"/>
              <a:t>probability </a:t>
            </a:r>
            <a:r>
              <a:rPr lang="en-US" dirty="0"/>
              <a:t>of prevailing on the merits.</a:t>
            </a:r>
          </a:p>
          <a:p>
            <a:pPr marL="1031875" indent="-342900">
              <a:buFont typeface="Courier New" panose="02070309020205020404" pitchFamily="49" charset="0"/>
              <a:buChar char="o"/>
            </a:pPr>
            <a:r>
              <a:rPr lang="en-US" dirty="0"/>
              <a:t>i.e. claim must be legally sufficient and amount to a prima facie showing sufficient to support a judgment in plaintiff’s favor.</a:t>
            </a:r>
          </a:p>
          <a:p>
            <a:pPr marL="1031875" indent="-342900">
              <a:buFont typeface="Courier New" panose="02070309020205020404" pitchFamily="49" charset="0"/>
              <a:buChar char="o"/>
            </a:pPr>
            <a:r>
              <a:rPr lang="en-US" dirty="0"/>
              <a:t>Subject to a summary judgment standard.</a:t>
            </a:r>
          </a:p>
          <a:p>
            <a:pPr marL="1031875" indent="-342900">
              <a:buFont typeface="Courier New" panose="02070309020205020404" pitchFamily="49" charset="0"/>
              <a:buChar char="o"/>
            </a:pPr>
            <a:r>
              <a:rPr lang="en-US" dirty="0"/>
              <a:t>Plaintiff must overcome substantive defenses</a:t>
            </a:r>
          </a:p>
          <a:p>
            <a:pPr marL="1031875" indent="-342900">
              <a:buFont typeface="Courier New" panose="02070309020205020404" pitchFamily="49" charset="0"/>
              <a:buChar char="o"/>
            </a:pPr>
            <a:r>
              <a:rPr lang="en-US" dirty="0"/>
              <a:t>E.g. public figure suing for defamation must show actual malice by defendant</a:t>
            </a:r>
          </a:p>
          <a:p>
            <a:endParaRPr lang="en-US" dirty="0"/>
          </a:p>
        </p:txBody>
      </p:sp>
      <p:sp>
        <p:nvSpPr>
          <p:cNvPr id="4" name="Slide Number Placeholder 3">
            <a:extLst>
              <a:ext uri="{FF2B5EF4-FFF2-40B4-BE49-F238E27FC236}">
                <a16:creationId xmlns:a16="http://schemas.microsoft.com/office/drawing/2014/main" id="{E2772407-26FC-4802-86F3-315DC2538673}"/>
              </a:ext>
            </a:extLst>
          </p:cNvPr>
          <p:cNvSpPr>
            <a:spLocks noGrp="1"/>
          </p:cNvSpPr>
          <p:nvPr>
            <p:ph type="sldNum" sz="quarter" idx="12"/>
          </p:nvPr>
        </p:nvSpPr>
        <p:spPr/>
        <p:txBody>
          <a:bodyPr/>
          <a:lstStyle/>
          <a:p>
            <a:fld id="{B642D40D-FF09-4861-B93C-74C2F7D95310}" type="slidenum">
              <a:rPr lang="en-US" smtClean="0"/>
              <a:t>10</a:t>
            </a:fld>
            <a:endParaRPr lang="en-US" dirty="0"/>
          </a:p>
        </p:txBody>
      </p:sp>
    </p:spTree>
    <p:extLst>
      <p:ext uri="{BB962C8B-B14F-4D97-AF65-F5344CB8AC3E}">
        <p14:creationId xmlns:p14="http://schemas.microsoft.com/office/powerpoint/2010/main" val="31401508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A9BBF-F73B-46D8-8558-9D72B14CB35B}"/>
              </a:ext>
            </a:extLst>
          </p:cNvPr>
          <p:cNvSpPr>
            <a:spLocks noGrp="1"/>
          </p:cNvSpPr>
          <p:nvPr>
            <p:ph type="title"/>
          </p:nvPr>
        </p:nvSpPr>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II.		THE ORIGIN OF ANTI-SLAPP (Cont.)</a:t>
            </a:r>
            <a:endParaRPr lang="en-US" dirty="0"/>
          </a:p>
        </p:txBody>
      </p:sp>
      <p:sp>
        <p:nvSpPr>
          <p:cNvPr id="3" name="Content Placeholder 2">
            <a:extLst>
              <a:ext uri="{FF2B5EF4-FFF2-40B4-BE49-F238E27FC236}">
                <a16:creationId xmlns:a16="http://schemas.microsoft.com/office/drawing/2014/main" id="{51F7E344-E6D1-4A0B-9276-3F97EAD874A7}"/>
              </a:ext>
            </a:extLst>
          </p:cNvPr>
          <p:cNvSpPr>
            <a:spLocks noGrp="1"/>
          </p:cNvSpPr>
          <p:nvPr>
            <p:ph idx="1"/>
          </p:nvPr>
        </p:nvSpPr>
        <p:spPr>
          <a:xfrm>
            <a:off x="982133" y="1981200"/>
            <a:ext cx="7704667" cy="3332816"/>
          </a:xfrm>
        </p:spPr>
        <p:txBody>
          <a:bodyPr>
            <a:normAutofit fontScale="85000" lnSpcReduction="20000"/>
          </a:bodyPr>
          <a:lstStyle/>
          <a:p>
            <a:r>
              <a:rPr lang="en-US" i="1" dirty="0"/>
              <a:t>Park v. Board of Trustees of Cal. St. Univ.</a:t>
            </a:r>
            <a:r>
              <a:rPr lang="en-US" dirty="0"/>
              <a:t> (2017) 2 Cal.5th 1057: </a:t>
            </a:r>
          </a:p>
          <a:p>
            <a:pPr marL="0" indent="0">
              <a:buNone/>
            </a:pPr>
            <a:endParaRPr lang="en-US" sz="900" dirty="0"/>
          </a:p>
          <a:p>
            <a:pPr marL="344488" indent="0">
              <a:buNone/>
            </a:pPr>
            <a:r>
              <a:rPr lang="en-US" dirty="0"/>
              <a:t>Held that anti-SLAPP statute (section 425.16) did not apply to college-tenure discrimination claim despite plaintiff’s allegations that college dean made discriminatory comments in tenure process (which are protected communications under the anti-SLAPP statute).  Supreme Court reasoned that alleged discriminatory comments were insufficient to establish that discrimination claim arose from those comments.  The alleged comments may supply evidence of animus, but that did not convert them into the basis for liability.  Plaintiff could have omitted the alleged comments and still state the same discrimination claim.</a:t>
            </a:r>
          </a:p>
        </p:txBody>
      </p:sp>
      <p:sp>
        <p:nvSpPr>
          <p:cNvPr id="4" name="Slide Number Placeholder 3">
            <a:extLst>
              <a:ext uri="{FF2B5EF4-FFF2-40B4-BE49-F238E27FC236}">
                <a16:creationId xmlns:a16="http://schemas.microsoft.com/office/drawing/2014/main" id="{196903C9-AF34-4524-8EAD-452556718AEA}"/>
              </a:ext>
            </a:extLst>
          </p:cNvPr>
          <p:cNvSpPr>
            <a:spLocks noGrp="1"/>
          </p:cNvSpPr>
          <p:nvPr>
            <p:ph type="sldNum" sz="quarter" idx="12"/>
          </p:nvPr>
        </p:nvSpPr>
        <p:spPr/>
        <p:txBody>
          <a:bodyPr/>
          <a:lstStyle/>
          <a:p>
            <a:fld id="{B642D40D-FF09-4861-B93C-74C2F7D95310}" type="slidenum">
              <a:rPr lang="en-US" smtClean="0"/>
              <a:t>11</a:t>
            </a:fld>
            <a:endParaRPr lang="en-US" dirty="0"/>
          </a:p>
        </p:txBody>
      </p:sp>
    </p:spTree>
    <p:extLst>
      <p:ext uri="{BB962C8B-B14F-4D97-AF65-F5344CB8AC3E}">
        <p14:creationId xmlns:p14="http://schemas.microsoft.com/office/powerpoint/2010/main" val="1389122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C9060-20BD-45BC-B820-4299D5FD6CA4}"/>
              </a:ext>
            </a:extLst>
          </p:cNvPr>
          <p:cNvSpPr>
            <a:spLocks noGrp="1"/>
          </p:cNvSpPr>
          <p:nvPr>
            <p:ph type="title"/>
          </p:nvPr>
        </p:nvSpPr>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II.		THE ORIGIN OF ANTI-SLAPP (Cont.)</a:t>
            </a:r>
            <a:endParaRPr lang="en-US" dirty="0"/>
          </a:p>
        </p:txBody>
      </p:sp>
      <p:sp>
        <p:nvSpPr>
          <p:cNvPr id="3" name="Content Placeholder 2">
            <a:extLst>
              <a:ext uri="{FF2B5EF4-FFF2-40B4-BE49-F238E27FC236}">
                <a16:creationId xmlns:a16="http://schemas.microsoft.com/office/drawing/2014/main" id="{6869DF0B-7BCC-4359-B7C6-F08D6384EDAA}"/>
              </a:ext>
            </a:extLst>
          </p:cNvPr>
          <p:cNvSpPr>
            <a:spLocks noGrp="1"/>
          </p:cNvSpPr>
          <p:nvPr>
            <p:ph idx="1"/>
          </p:nvPr>
        </p:nvSpPr>
        <p:spPr>
          <a:xfrm>
            <a:off x="982133" y="2057400"/>
            <a:ext cx="7704667" cy="3332816"/>
          </a:xfrm>
        </p:spPr>
        <p:txBody>
          <a:bodyPr>
            <a:normAutofit fontScale="70000" lnSpcReduction="20000"/>
          </a:bodyPr>
          <a:lstStyle/>
          <a:p>
            <a:r>
              <a:rPr lang="en-US" i="1" dirty="0" err="1"/>
              <a:t>Baral</a:t>
            </a:r>
            <a:r>
              <a:rPr lang="en-US" i="1" dirty="0"/>
              <a:t> v. </a:t>
            </a:r>
            <a:r>
              <a:rPr lang="en-US" i="1" dirty="0" err="1"/>
              <a:t>Schnitt</a:t>
            </a:r>
            <a:r>
              <a:rPr lang="en-US" dirty="0"/>
              <a:t> (2016) 1 Cal.5th 376, 395:</a:t>
            </a:r>
          </a:p>
          <a:p>
            <a:pPr marL="0" indent="0">
              <a:buNone/>
            </a:pPr>
            <a:endParaRPr lang="en-US" sz="800" dirty="0"/>
          </a:p>
          <a:p>
            <a:pPr marL="344488" indent="0">
              <a:buNone/>
            </a:pPr>
            <a:r>
              <a:rPr lang="en-US" dirty="0"/>
              <a:t>In defining a claim properly subject to an anti-SLAPP motion, the Supreme Court stated the Legislature “had in mind allegations of protected activity that are asserted as grounds for relief.  The targeted claim must amount to a </a:t>
            </a:r>
            <a:r>
              <a:rPr lang="en-US" dirty="0" err="1"/>
              <a:t>‘cause</a:t>
            </a:r>
            <a:r>
              <a:rPr lang="en-US" dirty="0"/>
              <a:t> of action’ in the sense that it is alleged to justify a remedy.” </a:t>
            </a:r>
          </a:p>
          <a:p>
            <a:pPr marL="344488" indent="0">
              <a:buNone/>
            </a:pPr>
            <a:endParaRPr lang="en-US" sz="1100" dirty="0"/>
          </a:p>
          <a:p>
            <a:pPr marL="344488" indent="-344488">
              <a:buFont typeface="Arial" panose="020B0604020202020204" pitchFamily="34" charset="0"/>
              <a:buChar char="•"/>
            </a:pPr>
            <a:r>
              <a:rPr lang="en-US" i="1" dirty="0" err="1"/>
              <a:t>Navellier</a:t>
            </a:r>
            <a:r>
              <a:rPr lang="en-US" i="1" dirty="0"/>
              <a:t> v. Sletten </a:t>
            </a:r>
            <a:r>
              <a:rPr lang="en-US" dirty="0"/>
              <a:t>(2002) 29 Cal.4th 82, 88: </a:t>
            </a:r>
          </a:p>
          <a:p>
            <a:pPr marL="0" indent="0">
              <a:buNone/>
            </a:pPr>
            <a:endParaRPr lang="en-US" sz="1100" dirty="0"/>
          </a:p>
          <a:p>
            <a:pPr marL="344488" indent="0">
              <a:buNone/>
            </a:pPr>
            <a:r>
              <a:rPr lang="en-US" dirty="0"/>
              <a:t>The Supreme Court explained: “the critical consideration is whether the cause of action is </a:t>
            </a:r>
            <a:r>
              <a:rPr lang="en-US" i="1" dirty="0"/>
              <a:t>based on</a:t>
            </a:r>
            <a:r>
              <a:rPr lang="en-US" dirty="0"/>
              <a:t> the defendant's protected free speech or petitioning activity.”  In other words, the protected activity must be the wrong complained of in the action subject to the anti-SLAPP motion.</a:t>
            </a:r>
          </a:p>
        </p:txBody>
      </p:sp>
      <p:sp>
        <p:nvSpPr>
          <p:cNvPr id="4" name="Slide Number Placeholder 3">
            <a:extLst>
              <a:ext uri="{FF2B5EF4-FFF2-40B4-BE49-F238E27FC236}">
                <a16:creationId xmlns:a16="http://schemas.microsoft.com/office/drawing/2014/main" id="{52C101E4-F372-42C1-B93A-2DCE75BD5C46}"/>
              </a:ext>
            </a:extLst>
          </p:cNvPr>
          <p:cNvSpPr>
            <a:spLocks noGrp="1"/>
          </p:cNvSpPr>
          <p:nvPr>
            <p:ph type="sldNum" sz="quarter" idx="12"/>
          </p:nvPr>
        </p:nvSpPr>
        <p:spPr/>
        <p:txBody>
          <a:bodyPr/>
          <a:lstStyle/>
          <a:p>
            <a:fld id="{B642D40D-FF09-4861-B93C-74C2F7D95310}" type="slidenum">
              <a:rPr lang="en-US" smtClean="0"/>
              <a:t>12</a:t>
            </a:fld>
            <a:endParaRPr lang="en-US" dirty="0"/>
          </a:p>
        </p:txBody>
      </p:sp>
    </p:spTree>
    <p:extLst>
      <p:ext uri="{BB962C8B-B14F-4D97-AF65-F5344CB8AC3E}">
        <p14:creationId xmlns:p14="http://schemas.microsoft.com/office/powerpoint/2010/main" val="20810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EE2C9-3AC5-4471-B50F-D849E4A2AA83}"/>
              </a:ext>
            </a:extLst>
          </p:cNvPr>
          <p:cNvSpPr>
            <a:spLocks noGrp="1"/>
          </p:cNvSpPr>
          <p:nvPr>
            <p:ph type="title"/>
          </p:nvPr>
        </p:nvSpPr>
        <p:spPr/>
        <p:txBody>
          <a:bodyPr/>
          <a:lstStyle/>
          <a:p>
            <a:pPr marL="804863" indent="-804863" algn="just"/>
            <a:r>
              <a:rPr lang="en-US" sz="3200" b="1" dirty="0"/>
              <a:t>III.</a:t>
            </a:r>
            <a:r>
              <a:rPr lang="en-US" b="1" dirty="0"/>
              <a:t> 	</a:t>
            </a:r>
            <a:r>
              <a:rPr lang="en-US" sz="3200" b="1" dirty="0"/>
              <a:t>THE MECHANICS OF ANTI-SLAPP</a:t>
            </a:r>
            <a:endParaRPr lang="en-US" sz="3200" dirty="0"/>
          </a:p>
        </p:txBody>
      </p:sp>
      <p:sp>
        <p:nvSpPr>
          <p:cNvPr id="3" name="Content Placeholder 2">
            <a:extLst>
              <a:ext uri="{FF2B5EF4-FFF2-40B4-BE49-F238E27FC236}">
                <a16:creationId xmlns:a16="http://schemas.microsoft.com/office/drawing/2014/main" id="{38FFC17E-76AE-4506-A428-CFA2A576DD42}"/>
              </a:ext>
            </a:extLst>
          </p:cNvPr>
          <p:cNvSpPr>
            <a:spLocks noGrp="1"/>
          </p:cNvSpPr>
          <p:nvPr>
            <p:ph idx="1"/>
          </p:nvPr>
        </p:nvSpPr>
        <p:spPr/>
        <p:txBody>
          <a:bodyPr>
            <a:normAutofit fontScale="25000" lnSpcReduction="20000"/>
          </a:bodyPr>
          <a:lstStyle/>
          <a:p>
            <a:pPr algn="l" fontAlgn="base"/>
            <a:r>
              <a:rPr lang="en-US" sz="7200" i="0" dirty="0">
                <a:effectLst/>
                <a:latin typeface="Calibri" panose="020F0502020204030204" pitchFamily="34" charset="0"/>
                <a:cs typeface="Calibri" panose="020F0502020204030204" pitchFamily="34" charset="0"/>
              </a:rPr>
              <a:t>Section 425.16(f): </a:t>
            </a:r>
            <a:r>
              <a:rPr lang="en-US" sz="7200" dirty="0">
                <a:latin typeface="Calibri" panose="020F0502020204030204" pitchFamily="34" charset="0"/>
                <a:cs typeface="Calibri" panose="020F0502020204030204" pitchFamily="34" charset="0"/>
              </a:rPr>
              <a:t> “</a:t>
            </a:r>
            <a:r>
              <a:rPr lang="en-US" sz="7200" b="0" i="0" dirty="0">
                <a:effectLst/>
                <a:latin typeface="Calibri" panose="020F0502020204030204" pitchFamily="34" charset="0"/>
                <a:cs typeface="Calibri" panose="020F0502020204030204" pitchFamily="34" charset="0"/>
              </a:rPr>
              <a:t>The special motion may be filed within 60 days of the service of the complaint or, in the court’s discretion, at any later time upon terms it deems proper. The motion shall be scheduled by the clerk of the court for a hearing not more than 30 days after the service of the motion unless the docket conditions of the court require a later hearing.”</a:t>
            </a:r>
          </a:p>
          <a:p>
            <a:pPr algn="l" fontAlgn="base"/>
            <a:endParaRPr lang="en-US" sz="3200" b="0" i="0" dirty="0">
              <a:effectLst/>
              <a:latin typeface="Calibri" panose="020F0502020204030204" pitchFamily="34" charset="0"/>
              <a:cs typeface="Calibri" panose="020F0502020204030204" pitchFamily="34" charset="0"/>
            </a:endParaRPr>
          </a:p>
          <a:p>
            <a:pPr marL="342900" marR="0" lvl="0" indent="-342900" algn="l" defTabSz="914400" rtl="0" eaLnBrk="1" fontAlgn="base" latinLnBrk="0" hangingPunct="1">
              <a:lnSpc>
                <a:spcPct val="100000"/>
              </a:lnSpc>
              <a:spcBef>
                <a:spcPct val="20000"/>
              </a:spcBef>
              <a:spcAft>
                <a:spcPts val="0"/>
              </a:spcAft>
              <a:buFont typeface="Arial" panose="020B0604020202020204" pitchFamily="34" charset="0"/>
              <a:buChar char="•"/>
              <a:tabLst/>
              <a:defRPr/>
            </a:pPr>
            <a:r>
              <a:rPr kumimoji="0" lang="en-US" sz="7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Section 425.16(h):  “For purposes of this section, ‘complaint’ includes ‘cross-complaint’ and ‘petition,’ ‘plaintiff’ includes ‘cross-complainant’ and ‘petitioner,’ and ‘defendant’ includes ‘cross-defendant’ and ‘respondent.’”</a:t>
            </a:r>
            <a:endParaRPr lang="en-US" sz="7200" i="0" dirty="0">
              <a:effectLst/>
              <a:latin typeface="Calibri" panose="020F0502020204030204" pitchFamily="34" charset="0"/>
              <a:cs typeface="Calibri" panose="020F0502020204030204" pitchFamily="34" charset="0"/>
            </a:endParaRPr>
          </a:p>
          <a:p>
            <a:pPr algn="l" fontAlgn="base"/>
            <a:endParaRPr lang="en-US" sz="3200" dirty="0">
              <a:latin typeface="Calibri" panose="020F0502020204030204" pitchFamily="34" charset="0"/>
              <a:cs typeface="Calibri" panose="020F0502020204030204" pitchFamily="34" charset="0"/>
            </a:endParaRPr>
          </a:p>
          <a:p>
            <a:pPr algn="l" fontAlgn="base"/>
            <a:r>
              <a:rPr lang="en-US" sz="7200" i="0" dirty="0">
                <a:effectLst/>
                <a:latin typeface="Calibri" panose="020F0502020204030204" pitchFamily="34" charset="0"/>
                <a:cs typeface="Calibri" panose="020F0502020204030204" pitchFamily="34" charset="0"/>
              </a:rPr>
              <a:t>Section 425.16(g):  “</a:t>
            </a:r>
            <a:r>
              <a:rPr lang="en-US" sz="7200" b="0" i="0" dirty="0">
                <a:effectLst/>
                <a:latin typeface="Calibri" panose="020F0502020204030204" pitchFamily="34" charset="0"/>
                <a:cs typeface="Calibri" panose="020F0502020204030204" pitchFamily="34" charset="0"/>
              </a:rPr>
              <a:t>All discovery proceedings in the action shall be stayed upon the filing of a notice of motion made pursuant to this section. The stay of discovery shall remain in effect until notice of entry of the order ruling on the motion. The court, on noticed motion and for good cause shown, may order that specified discovery be conducted notwithstanding this subdivision.”</a:t>
            </a:r>
          </a:p>
          <a:p>
            <a:pPr algn="l" fontAlgn="base"/>
            <a:endParaRPr lang="en-US" sz="6000" b="0" i="0" dirty="0">
              <a:effectLst/>
              <a:latin typeface="Calibri" panose="020F0502020204030204" pitchFamily="34" charset="0"/>
              <a:cs typeface="Calibri" panose="020F0502020204030204" pitchFamily="34" charset="0"/>
            </a:endParaRPr>
          </a:p>
          <a:p>
            <a:pPr marL="914400" lvl="2" indent="0">
              <a:buNone/>
            </a:pPr>
            <a:endParaRPr lang="en-US" sz="3200" dirty="0"/>
          </a:p>
          <a:p>
            <a:endParaRPr lang="en-US" dirty="0"/>
          </a:p>
        </p:txBody>
      </p:sp>
      <p:sp>
        <p:nvSpPr>
          <p:cNvPr id="4" name="Slide Number Placeholder 3">
            <a:extLst>
              <a:ext uri="{FF2B5EF4-FFF2-40B4-BE49-F238E27FC236}">
                <a16:creationId xmlns:a16="http://schemas.microsoft.com/office/drawing/2014/main" id="{75FFDC1D-A803-4161-B347-C2A8ACBB6E87}"/>
              </a:ext>
            </a:extLst>
          </p:cNvPr>
          <p:cNvSpPr>
            <a:spLocks noGrp="1"/>
          </p:cNvSpPr>
          <p:nvPr>
            <p:ph type="sldNum" sz="quarter" idx="12"/>
          </p:nvPr>
        </p:nvSpPr>
        <p:spPr/>
        <p:txBody>
          <a:bodyPr/>
          <a:lstStyle/>
          <a:p>
            <a:fld id="{B642D40D-FF09-4861-B93C-74C2F7D95310}" type="slidenum">
              <a:rPr lang="en-US" smtClean="0"/>
              <a:t>13</a:t>
            </a:fld>
            <a:endParaRPr lang="en-US" dirty="0"/>
          </a:p>
        </p:txBody>
      </p:sp>
    </p:spTree>
    <p:extLst>
      <p:ext uri="{BB962C8B-B14F-4D97-AF65-F5344CB8AC3E}">
        <p14:creationId xmlns:p14="http://schemas.microsoft.com/office/powerpoint/2010/main" val="2359666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CEA86-BECA-4B88-A9AA-A950962EEA24}"/>
              </a:ext>
            </a:extLst>
          </p:cNvPr>
          <p:cNvSpPr>
            <a:spLocks noGrp="1"/>
          </p:cNvSpPr>
          <p:nvPr>
            <p:ph type="title"/>
          </p:nvPr>
        </p:nvSpPr>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III.</a:t>
            </a:r>
            <a:r>
              <a:rPr kumimoji="0" lang="en-US" sz="4400" b="1" i="0" u="none" strike="noStrike" kern="1200" cap="none" spc="0" normalizeH="0" baseline="0" noProof="0" dirty="0">
                <a:ln>
                  <a:noFill/>
                </a:ln>
                <a:solidFill>
                  <a:prstClr val="black"/>
                </a:solidFill>
                <a:effectLst/>
                <a:uLnTx/>
                <a:uFillTx/>
                <a:latin typeface="Calibri"/>
                <a:ea typeface="+mj-ea"/>
                <a:cs typeface="+mj-cs"/>
              </a:rPr>
              <a:t> 	</a:t>
            </a:r>
            <a:r>
              <a:rPr kumimoji="0" lang="en-US" sz="3200" b="1" i="0" u="none" strike="noStrike" kern="1200" cap="none" spc="0" normalizeH="0" baseline="0" noProof="0" dirty="0">
                <a:ln>
                  <a:noFill/>
                </a:ln>
                <a:solidFill>
                  <a:prstClr val="black"/>
                </a:solidFill>
                <a:effectLst/>
                <a:uLnTx/>
                <a:uFillTx/>
                <a:latin typeface="Calibri"/>
                <a:ea typeface="+mj-ea"/>
                <a:cs typeface="+mj-cs"/>
              </a:rPr>
              <a:t>THE MECHANICS OF ANTI-SLAPP 			     (Cont.)</a:t>
            </a:r>
            <a:endParaRPr lang="en-US" dirty="0"/>
          </a:p>
        </p:txBody>
      </p:sp>
      <p:sp>
        <p:nvSpPr>
          <p:cNvPr id="3" name="Content Placeholder 2">
            <a:extLst>
              <a:ext uri="{FF2B5EF4-FFF2-40B4-BE49-F238E27FC236}">
                <a16:creationId xmlns:a16="http://schemas.microsoft.com/office/drawing/2014/main" id="{5DBCFF48-6EB3-472C-9000-A13A58869B70}"/>
              </a:ext>
            </a:extLst>
          </p:cNvPr>
          <p:cNvSpPr>
            <a:spLocks noGrp="1"/>
          </p:cNvSpPr>
          <p:nvPr>
            <p:ph idx="1"/>
          </p:nvPr>
        </p:nvSpPr>
        <p:spPr>
          <a:xfrm>
            <a:off x="982133" y="2209800"/>
            <a:ext cx="7704667" cy="3332816"/>
          </a:xfrm>
        </p:spPr>
        <p:txBody>
          <a:bodyPr>
            <a:normAutofit fontScale="47500" lnSpcReduction="20000"/>
          </a:bodyPr>
          <a:lstStyle/>
          <a:p>
            <a:pPr algn="l" fontAlgn="base"/>
            <a:r>
              <a:rPr lang="en-US" sz="3800" i="0" dirty="0">
                <a:effectLst/>
                <a:latin typeface="Calibri" panose="020F0502020204030204" pitchFamily="34" charset="0"/>
                <a:cs typeface="Calibri" panose="020F0502020204030204" pitchFamily="34" charset="0"/>
              </a:rPr>
              <a:t>Section 425.16(c)(1)</a:t>
            </a:r>
            <a:r>
              <a:rPr lang="en-US" sz="3800" dirty="0">
                <a:latin typeface="Calibri" panose="020F0502020204030204" pitchFamily="34" charset="0"/>
                <a:cs typeface="Calibri" panose="020F0502020204030204" pitchFamily="34" charset="0"/>
              </a:rPr>
              <a:t>: “</a:t>
            </a:r>
            <a:r>
              <a:rPr lang="en-US" sz="3800" b="0" i="0" dirty="0">
                <a:effectLst/>
                <a:latin typeface="Calibri" panose="020F0502020204030204" pitchFamily="34" charset="0"/>
                <a:cs typeface="Calibri" panose="020F0502020204030204" pitchFamily="34" charset="0"/>
              </a:rPr>
              <a:t>Except as provided in paragraph (2), in any action subject to subdivision (b), a prevailing defendant on a special motion to strike shall be entitled to recover his or her attorney’s fees and costs. If the court finds that a special motion to strike is frivolous or is solely intended to cause unnecessary delay, the court shall award costs and reasonable attorney’s fees to a plaintiff prevailing on the motion, pursuant to Section 128.5.”</a:t>
            </a:r>
          </a:p>
          <a:p>
            <a:pPr marL="0" indent="0" algn="l" fontAlgn="base">
              <a:buNone/>
            </a:pPr>
            <a:endParaRPr lang="en-US" sz="1700" b="0" i="0" dirty="0">
              <a:effectLst/>
              <a:latin typeface="Calibri" panose="020F0502020204030204" pitchFamily="34" charset="0"/>
              <a:cs typeface="Calibri" panose="020F0502020204030204" pitchFamily="34" charset="0"/>
            </a:endParaRPr>
          </a:p>
          <a:p>
            <a:pPr algn="l" fontAlgn="base"/>
            <a:r>
              <a:rPr lang="en-US" sz="3800" i="0" dirty="0">
                <a:effectLst/>
                <a:latin typeface="Calibri" panose="020F0502020204030204" pitchFamily="34" charset="0"/>
                <a:cs typeface="Calibri" panose="020F0502020204030204" pitchFamily="34" charset="0"/>
              </a:rPr>
              <a:t>Section 425.16(i): “</a:t>
            </a:r>
            <a:r>
              <a:rPr lang="en-US" sz="3800" b="0" i="0" dirty="0">
                <a:effectLst/>
                <a:latin typeface="Calibri" panose="020F0502020204030204" pitchFamily="34" charset="0"/>
                <a:cs typeface="Calibri" panose="020F0502020204030204" pitchFamily="34" charset="0"/>
              </a:rPr>
              <a:t>An order granting or denying a special motion to strike shall be appealable under Section 904.1.”</a:t>
            </a:r>
          </a:p>
          <a:p>
            <a:pPr algn="l" fontAlgn="base"/>
            <a:endParaRPr lang="en-US" sz="1700" b="0" i="0" dirty="0">
              <a:effectLst/>
              <a:latin typeface="Calibri" panose="020F0502020204030204" pitchFamily="34" charset="0"/>
              <a:cs typeface="Calibri" panose="020F0502020204030204" pitchFamily="34" charset="0"/>
            </a:endParaRPr>
          </a:p>
          <a:p>
            <a:pPr algn="l" fontAlgn="base"/>
            <a:r>
              <a:rPr lang="en-US" sz="3800" dirty="0">
                <a:latin typeface="Calibri" panose="020F0502020204030204" pitchFamily="34" charset="0"/>
                <a:cs typeface="Calibri" panose="020F0502020204030204" pitchFamily="34" charset="0"/>
              </a:rPr>
              <a:t>Trial court may stay proceeding pending the appeal of the order denying the anti-SLAPP motion. (C.C.P. section 916.)</a:t>
            </a:r>
            <a:endParaRPr lang="en-US" sz="3800" b="0" i="0" dirty="0">
              <a:effectLst/>
              <a:latin typeface="Calibri" panose="020F0502020204030204" pitchFamily="34" charset="0"/>
              <a:cs typeface="Calibri" panose="020F0502020204030204" pitchFamily="34" charset="0"/>
            </a:endParaRPr>
          </a:p>
          <a:p>
            <a:pPr algn="l" fontAlgn="base"/>
            <a:endParaRPr lang="en-US"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F0095E1C-7292-464D-AAB8-D03E7D8B8816}"/>
              </a:ext>
            </a:extLst>
          </p:cNvPr>
          <p:cNvSpPr>
            <a:spLocks noGrp="1"/>
          </p:cNvSpPr>
          <p:nvPr>
            <p:ph type="sldNum" sz="quarter" idx="12"/>
          </p:nvPr>
        </p:nvSpPr>
        <p:spPr/>
        <p:txBody>
          <a:bodyPr/>
          <a:lstStyle/>
          <a:p>
            <a:fld id="{B642D40D-FF09-4861-B93C-74C2F7D95310}" type="slidenum">
              <a:rPr lang="en-US" smtClean="0"/>
              <a:t>14</a:t>
            </a:fld>
            <a:endParaRPr lang="en-US" dirty="0"/>
          </a:p>
        </p:txBody>
      </p:sp>
    </p:spTree>
    <p:extLst>
      <p:ext uri="{BB962C8B-B14F-4D97-AF65-F5344CB8AC3E}">
        <p14:creationId xmlns:p14="http://schemas.microsoft.com/office/powerpoint/2010/main" val="1927548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9DAC2-5676-4B5B-A3D8-36D84C23F721}"/>
              </a:ext>
            </a:extLst>
          </p:cNvPr>
          <p:cNvSpPr>
            <a:spLocks noGrp="1"/>
          </p:cNvSpPr>
          <p:nvPr>
            <p:ph type="title"/>
          </p:nvPr>
        </p:nvSpPr>
        <p:spPr>
          <a:xfrm>
            <a:off x="982133" y="457201"/>
            <a:ext cx="7704667" cy="1371599"/>
          </a:xfrm>
        </p:spPr>
        <p:txBody>
          <a:bodyPr>
            <a:normAutofit/>
          </a:bodyPr>
          <a:lstStyle/>
          <a:p>
            <a:pPr marL="804863" indent="-804863" algn="just"/>
            <a:r>
              <a:rPr lang="en-US" sz="3200" b="1" dirty="0"/>
              <a:t>IV. 	THE ABUSE OF ANTI-SLAPP</a:t>
            </a:r>
            <a:endParaRPr lang="en-US" sz="3200" dirty="0"/>
          </a:p>
        </p:txBody>
      </p:sp>
      <p:sp>
        <p:nvSpPr>
          <p:cNvPr id="4" name="Slide Number Placeholder 3">
            <a:extLst>
              <a:ext uri="{FF2B5EF4-FFF2-40B4-BE49-F238E27FC236}">
                <a16:creationId xmlns:a16="http://schemas.microsoft.com/office/drawing/2014/main" id="{8FAA4DA4-6D7F-4F94-969B-C4F4D75B17B9}"/>
              </a:ext>
            </a:extLst>
          </p:cNvPr>
          <p:cNvSpPr>
            <a:spLocks noGrp="1"/>
          </p:cNvSpPr>
          <p:nvPr>
            <p:ph type="sldNum" sz="quarter" idx="12"/>
          </p:nvPr>
        </p:nvSpPr>
        <p:spPr/>
        <p:txBody>
          <a:bodyPr/>
          <a:lstStyle/>
          <a:p>
            <a:fld id="{B642D40D-FF09-4861-B93C-74C2F7D95310}" type="slidenum">
              <a:rPr lang="en-US" smtClean="0"/>
              <a:t>15</a:t>
            </a:fld>
            <a:endParaRPr lang="en-US" dirty="0"/>
          </a:p>
        </p:txBody>
      </p:sp>
      <p:sp>
        <p:nvSpPr>
          <p:cNvPr id="7" name="Content Placeholder 2">
            <a:extLst>
              <a:ext uri="{FF2B5EF4-FFF2-40B4-BE49-F238E27FC236}">
                <a16:creationId xmlns:a16="http://schemas.microsoft.com/office/drawing/2014/main" id="{E6E1C6BE-532D-4B16-963C-537710B0A733}"/>
              </a:ext>
            </a:extLst>
          </p:cNvPr>
          <p:cNvSpPr>
            <a:spLocks noGrp="1"/>
          </p:cNvSpPr>
          <p:nvPr>
            <p:ph idx="1"/>
          </p:nvPr>
        </p:nvSpPr>
        <p:spPr>
          <a:xfrm>
            <a:off x="982663" y="1828800"/>
            <a:ext cx="7704137" cy="4170363"/>
          </a:xfrm>
        </p:spPr>
        <p:txBody>
          <a:bodyPr>
            <a:normAutofit fontScale="85000" lnSpcReduction="20000"/>
          </a:bodyPr>
          <a:lstStyle/>
          <a:p>
            <a:pPr marL="342900" marR="0" lvl="0" indent="-34290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Litigators abused the broad reach of the anti-SLAPP statute (section 425.16), filing anti-SLAPP motions against all kinds of lawsuits and, when they lost, filed appeals.</a:t>
            </a:r>
          </a:p>
          <a:p>
            <a:pPr marL="0" marR="0" lvl="0" indent="0" algn="l" defTabSz="914400" rtl="0" eaLnBrk="1" fontAlgn="auto" latinLnBrk="0" hangingPunct="1">
              <a:lnSpc>
                <a:spcPct val="100000"/>
              </a:lnSpc>
              <a:spcBef>
                <a:spcPct val="20000"/>
              </a:spcBef>
              <a:spcAft>
                <a:spcPts val="0"/>
              </a:spcAft>
              <a:buClrTx/>
              <a:buSzTx/>
              <a:buNone/>
              <a:tabLst/>
              <a:defRPr/>
            </a:pPr>
            <a:endParaRPr kumimoji="0" lang="en-US" sz="1400" b="0" i="0" u="none" strike="noStrike" kern="1200" cap="none" spc="0" normalizeH="0" baseline="0" noProof="0" dirty="0">
              <a:ln>
                <a:noFill/>
              </a:ln>
              <a:solidFill>
                <a:prstClr val="black"/>
              </a:solidFill>
              <a:effectLst/>
              <a:uLnTx/>
              <a:uFillTx/>
              <a:latin typeface="Calibri"/>
              <a:ea typeface="+mn-ea"/>
              <a:cs typeface="+mn-cs"/>
            </a:endParaRPr>
          </a:p>
          <a:p>
            <a:r>
              <a:rPr kumimoji="0" lang="en-US" sz="2400" b="0" i="1"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Varian Med. Sys., Inc. v. Delfino</a:t>
            </a:r>
            <a:r>
              <a:rPr kumimoji="0" lang="en-US" sz="24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 (2005) 35 Cal.4th 180, 195-196:</a:t>
            </a:r>
            <a:endParaRPr lang="en-US" sz="600" dirty="0">
              <a:latin typeface="Calibri" panose="020F0502020204030204" pitchFamily="34" charset="0"/>
              <a:cs typeface="Calibri" panose="020F0502020204030204" pitchFamily="34" charset="0"/>
            </a:endParaRPr>
          </a:p>
          <a:p>
            <a:pPr marL="344488" indent="0">
              <a:buNone/>
            </a:pPr>
            <a:endParaRPr lang="en-US" sz="900" b="0" i="0" dirty="0">
              <a:effectLst/>
              <a:latin typeface="Calibri" panose="020F0502020204030204" pitchFamily="34" charset="0"/>
              <a:cs typeface="Calibri" panose="020F0502020204030204" pitchFamily="34" charset="0"/>
            </a:endParaRPr>
          </a:p>
          <a:p>
            <a:pPr marL="344488" indent="0">
              <a:buNone/>
            </a:pPr>
            <a:r>
              <a:rPr lang="en-US" sz="2400" b="0" i="0" dirty="0">
                <a:effectLst/>
                <a:latin typeface="Calibri" panose="020F0502020204030204" pitchFamily="34" charset="0"/>
                <a:cs typeface="Calibri" panose="020F0502020204030204" pitchFamily="34" charset="0"/>
              </a:rPr>
              <a:t>The Supreme Court explained: “some anti-SLAPP appeals will undoubtedly delay litigation even though the appeal is frivolous or insubstantial. </a:t>
            </a:r>
            <a:r>
              <a:rPr lang="en-US" sz="2400" dirty="0">
                <a:latin typeface="Calibri" panose="020F0502020204030204" pitchFamily="34" charset="0"/>
                <a:cs typeface="Calibri" panose="020F0502020204030204" pitchFamily="34" charset="0"/>
              </a:rPr>
              <a:t>. . . [S]</a:t>
            </a:r>
            <a:r>
              <a:rPr lang="en-US" sz="2400" b="0" i="0" dirty="0" err="1">
                <a:effectLst/>
                <a:latin typeface="Calibri" panose="020F0502020204030204" pitchFamily="34" charset="0"/>
                <a:cs typeface="Calibri" panose="020F0502020204030204" pitchFamily="34" charset="0"/>
              </a:rPr>
              <a:t>uch</a:t>
            </a:r>
            <a:r>
              <a:rPr lang="en-US" sz="2400" b="0" i="0" dirty="0">
                <a:effectLst/>
                <a:latin typeface="Calibri" panose="020F0502020204030204" pitchFamily="34" charset="0"/>
                <a:cs typeface="Calibri" panose="020F0502020204030204" pitchFamily="34" charset="0"/>
              </a:rPr>
              <a:t> a result may encourage defendants to misuse the anti-SLAPP motions to delay meritorious litigation or for other purely strategic purposes.”  </a:t>
            </a:r>
          </a:p>
          <a:p>
            <a:pPr marL="344488" indent="0">
              <a:buNone/>
            </a:pPr>
            <a:endParaRPr lang="en-US" sz="900" dirty="0">
              <a:latin typeface="Calibri" panose="020F0502020204030204" pitchFamily="34" charset="0"/>
              <a:cs typeface="Calibri" panose="020F0502020204030204" pitchFamily="34" charset="0"/>
            </a:endParaRPr>
          </a:p>
          <a:p>
            <a:pPr marL="344488" indent="0">
              <a:buNone/>
            </a:pPr>
            <a:r>
              <a:rPr lang="en-US" sz="2400" b="0" i="0" dirty="0">
                <a:effectLst/>
                <a:latin typeface="Calibri" panose="020F0502020204030204" pitchFamily="34" charset="0"/>
                <a:cs typeface="Calibri" panose="020F0502020204030204" pitchFamily="34" charset="0"/>
              </a:rPr>
              <a:t>There is “the danger of encouraging meritless anti-SLAPP motions and appeals as a trial strategy to simply delay the trial of meritorious cases.”</a:t>
            </a:r>
          </a:p>
          <a:p>
            <a:endParaRPr lang="en-US" dirty="0"/>
          </a:p>
        </p:txBody>
      </p:sp>
    </p:spTree>
    <p:extLst>
      <p:ext uri="{BB962C8B-B14F-4D97-AF65-F5344CB8AC3E}">
        <p14:creationId xmlns:p14="http://schemas.microsoft.com/office/powerpoint/2010/main" val="1369160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8D765-807A-4702-BF11-D2469BD0B466}"/>
              </a:ext>
            </a:extLst>
          </p:cNvPr>
          <p:cNvSpPr>
            <a:spLocks noGrp="1"/>
          </p:cNvSpPr>
          <p:nvPr>
            <p:ph type="title"/>
          </p:nvPr>
        </p:nvSpPr>
        <p:spPr>
          <a:xfrm>
            <a:off x="982133" y="76200"/>
            <a:ext cx="7704667" cy="1981200"/>
          </a:xfrm>
        </p:spPr>
        <p:txBody>
          <a:bodyPr/>
          <a:lstStyle/>
          <a:p>
            <a:pPr marL="804863" indent="-804863" algn="just"/>
            <a:r>
              <a:rPr lang="en-US" sz="3200" b="1" dirty="0"/>
              <a:t>IV.</a:t>
            </a:r>
            <a:r>
              <a:rPr lang="en-US" b="1" dirty="0"/>
              <a:t> 	</a:t>
            </a:r>
            <a:r>
              <a:rPr lang="en-US" sz="3200" b="1" dirty="0"/>
              <a:t>THE ABUSE OF ANTI-SLAPP (Cont.)</a:t>
            </a:r>
            <a:endParaRPr lang="en-US" sz="3200" dirty="0"/>
          </a:p>
        </p:txBody>
      </p:sp>
      <p:sp>
        <p:nvSpPr>
          <p:cNvPr id="3" name="Content Placeholder 2">
            <a:extLst>
              <a:ext uri="{FF2B5EF4-FFF2-40B4-BE49-F238E27FC236}">
                <a16:creationId xmlns:a16="http://schemas.microsoft.com/office/drawing/2014/main" id="{D4B35ED8-8116-4CEF-A066-75DC4A8E45D2}"/>
              </a:ext>
            </a:extLst>
          </p:cNvPr>
          <p:cNvSpPr>
            <a:spLocks noGrp="1"/>
          </p:cNvSpPr>
          <p:nvPr>
            <p:ph idx="1"/>
          </p:nvPr>
        </p:nvSpPr>
        <p:spPr>
          <a:xfrm>
            <a:off x="982132" y="2362200"/>
            <a:ext cx="7704667" cy="3332816"/>
          </a:xfrm>
        </p:spPr>
        <p:txBody>
          <a:bodyPr>
            <a:normAutofit fontScale="25000" lnSpcReduction="20000"/>
          </a:bodyPr>
          <a:lstStyle/>
          <a:p>
            <a:pPr marL="344488" indent="0">
              <a:buNone/>
            </a:pPr>
            <a:endParaRPr lang="en-US" dirty="0">
              <a:latin typeface="Calibri" panose="020F0502020204030204" pitchFamily="34" charset="0"/>
              <a:cs typeface="Calibri" panose="020F0502020204030204" pitchFamily="34" charset="0"/>
            </a:endParaRPr>
          </a:p>
          <a:p>
            <a:pPr marR="0" lvl="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a:ea typeface="+mn-ea"/>
                <a:cs typeface="+mn-cs"/>
              </a:rPr>
              <a:t>In 2003, the Legislature enacted Code of Civil Procedure section 425.17 to curb the abuse of anti-SLAPP motions</a:t>
            </a:r>
          </a:p>
          <a:p>
            <a:pPr marR="0" lvl="0" algn="l" defTabSz="914400" rtl="0" eaLnBrk="1" fontAlgn="auto" latinLnBrk="0" hangingPunct="1">
              <a:lnSpc>
                <a:spcPct val="100000"/>
              </a:lnSpc>
              <a:spcBef>
                <a:spcPct val="20000"/>
              </a:spcBef>
              <a:spcAft>
                <a:spcPts val="0"/>
              </a:spcAft>
              <a:buFont typeface="Arial" panose="020B0604020202020204" pitchFamily="34" charset="0"/>
              <a:buChar char="•"/>
              <a:tabLst/>
              <a:defRPr/>
            </a:pPr>
            <a:endParaRPr kumimoji="0" lang="en-US" sz="9600" b="0" i="0" u="none" strike="noStrike" kern="1200" cap="none" spc="0" normalizeH="0" baseline="0" noProof="0" dirty="0">
              <a:ln>
                <a:noFill/>
              </a:ln>
              <a:solidFill>
                <a:prstClr val="black"/>
              </a:solidFill>
              <a:effectLst/>
              <a:uLnTx/>
              <a:uFillTx/>
              <a:latin typeface="Calibri"/>
              <a:ea typeface="+mn-ea"/>
              <a:cs typeface="+mn-cs"/>
            </a:endParaRPr>
          </a:p>
          <a:p>
            <a:pPr marR="0" lvl="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9600" b="0" i="0" u="none" strike="noStrike" kern="1200" cap="none" spc="0" normalizeH="0" baseline="0" noProof="0" dirty="0">
                <a:ln>
                  <a:noFill/>
                </a:ln>
                <a:solidFill>
                  <a:prstClr val="black"/>
                </a:solidFill>
                <a:effectLst/>
                <a:uLnTx/>
                <a:uFillTx/>
                <a:latin typeface="Calibri"/>
                <a:ea typeface="+mn-ea"/>
                <a:cs typeface="+mn-cs"/>
              </a:rPr>
              <a:t>Section 425.17(a): </a:t>
            </a:r>
            <a:r>
              <a:rPr kumimoji="0" lang="en-US" sz="96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“(a) The Legislature finds and declares that there has been a disturbing abuse of Section 425.16, the California Anti-SLAPP Law, which has undermined the exercise of the constitutional rights of freedom of speech and petition for the redress of grievances, contrary to the purpose and intent of Section 425.16. The Legislature finds and declares that it is in the public interest to encourage continued participation in matters of public significance, and that this participation should not be chilled through abuse of the judicial process or Section 425.16.”</a:t>
            </a:r>
          </a:p>
          <a:p>
            <a:pPr marL="344488" indent="0">
              <a:buNone/>
            </a:pPr>
            <a:br>
              <a:rPr lang="en-US" dirty="0"/>
            </a:br>
            <a:br>
              <a:rPr lang="en-US" dirty="0"/>
            </a:br>
            <a:endParaRPr lang="en-US" dirty="0"/>
          </a:p>
        </p:txBody>
      </p:sp>
      <p:sp>
        <p:nvSpPr>
          <p:cNvPr id="4" name="Slide Number Placeholder 3">
            <a:extLst>
              <a:ext uri="{FF2B5EF4-FFF2-40B4-BE49-F238E27FC236}">
                <a16:creationId xmlns:a16="http://schemas.microsoft.com/office/drawing/2014/main" id="{074665B9-17F0-4C92-96C8-8DD8A35E4640}"/>
              </a:ext>
            </a:extLst>
          </p:cNvPr>
          <p:cNvSpPr>
            <a:spLocks noGrp="1"/>
          </p:cNvSpPr>
          <p:nvPr>
            <p:ph type="sldNum" sz="quarter" idx="12"/>
          </p:nvPr>
        </p:nvSpPr>
        <p:spPr/>
        <p:txBody>
          <a:bodyPr/>
          <a:lstStyle/>
          <a:p>
            <a:fld id="{B642D40D-FF09-4861-B93C-74C2F7D95310}" type="slidenum">
              <a:rPr lang="en-US" smtClean="0"/>
              <a:t>16</a:t>
            </a:fld>
            <a:endParaRPr lang="en-US" dirty="0"/>
          </a:p>
        </p:txBody>
      </p:sp>
    </p:spTree>
    <p:extLst>
      <p:ext uri="{BB962C8B-B14F-4D97-AF65-F5344CB8AC3E}">
        <p14:creationId xmlns:p14="http://schemas.microsoft.com/office/powerpoint/2010/main" val="23584702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FCCE8-5721-4C5C-88B7-D53CE62B77B9}"/>
              </a:ext>
            </a:extLst>
          </p:cNvPr>
          <p:cNvSpPr>
            <a:spLocks noGrp="1"/>
          </p:cNvSpPr>
          <p:nvPr>
            <p:ph type="title"/>
          </p:nvPr>
        </p:nvSpPr>
        <p:spPr>
          <a:xfrm>
            <a:off x="982133" y="76200"/>
            <a:ext cx="7704667" cy="1981200"/>
          </a:xfrm>
        </p:spPr>
        <p:txBody>
          <a:bodyPr>
            <a:normAutofit/>
          </a:bodyPr>
          <a:lstStyle/>
          <a:p>
            <a:pPr algn="l"/>
            <a:r>
              <a:rPr lang="en-US" sz="3200" b="1" dirty="0"/>
              <a:t>IV. 	</a:t>
            </a:r>
            <a:r>
              <a:rPr kumimoji="0" lang="en-US" sz="3200" b="1" i="0" u="none" strike="noStrike" kern="1200" cap="none" spc="0" normalizeH="0" baseline="0" noProof="0" dirty="0">
                <a:ln>
                  <a:noFill/>
                </a:ln>
                <a:solidFill>
                  <a:prstClr val="black"/>
                </a:solidFill>
                <a:effectLst/>
                <a:uLnTx/>
                <a:uFillTx/>
                <a:latin typeface="Calibri"/>
                <a:ea typeface="+mj-ea"/>
                <a:cs typeface="+mj-cs"/>
              </a:rPr>
              <a:t>THE ABUSE OF ANTI-SLAPP (Cont.)</a:t>
            </a:r>
            <a:endParaRPr lang="en-US" sz="3200" b="1" dirty="0"/>
          </a:p>
        </p:txBody>
      </p:sp>
      <p:sp>
        <p:nvSpPr>
          <p:cNvPr id="3" name="Content Placeholder 2">
            <a:extLst>
              <a:ext uri="{FF2B5EF4-FFF2-40B4-BE49-F238E27FC236}">
                <a16:creationId xmlns:a16="http://schemas.microsoft.com/office/drawing/2014/main" id="{5DD582F0-E08A-45B2-9826-6F407B5A2FF8}"/>
              </a:ext>
            </a:extLst>
          </p:cNvPr>
          <p:cNvSpPr>
            <a:spLocks noGrp="1"/>
          </p:cNvSpPr>
          <p:nvPr>
            <p:ph idx="1"/>
          </p:nvPr>
        </p:nvSpPr>
        <p:spPr>
          <a:xfrm>
            <a:off x="1134533" y="2362200"/>
            <a:ext cx="7704667" cy="3332816"/>
          </a:xfrm>
        </p:spPr>
        <p:txBody>
          <a:bodyPr>
            <a:normAutofit fontScale="25000" lnSpcReduction="20000"/>
          </a:bodyPr>
          <a:lstStyle/>
          <a:p>
            <a:r>
              <a:rPr lang="en-US" sz="8000" dirty="0">
                <a:latin typeface="Calibri" panose="020F0502020204030204" pitchFamily="34" charset="0"/>
                <a:cs typeface="Calibri" panose="020F0502020204030204" pitchFamily="34" charset="0"/>
              </a:rPr>
              <a:t>Section 425.17(b):</a:t>
            </a:r>
          </a:p>
          <a:p>
            <a:pPr marL="344488" indent="0" algn="l" fontAlgn="base">
              <a:buNone/>
            </a:pPr>
            <a:r>
              <a:rPr lang="en-US" sz="8000" b="1" dirty="0">
                <a:latin typeface="Calibri" panose="020F0502020204030204" pitchFamily="34" charset="0"/>
                <a:cs typeface="Calibri" panose="020F0502020204030204" pitchFamily="34" charset="0"/>
              </a:rPr>
              <a:t>“</a:t>
            </a:r>
            <a:r>
              <a:rPr lang="en-US" sz="8000" b="0" i="0" dirty="0">
                <a:effectLst/>
                <a:latin typeface="Calibri" panose="020F0502020204030204" pitchFamily="34" charset="0"/>
                <a:cs typeface="Calibri" panose="020F0502020204030204" pitchFamily="34" charset="0"/>
              </a:rPr>
              <a:t>Section 425.16 does not apply to any action brought solely in the public interest or on behalf of the general public if all of the following conditions exist:</a:t>
            </a:r>
          </a:p>
          <a:p>
            <a:pPr marL="344488" indent="0" algn="l" fontAlgn="base">
              <a:buNone/>
            </a:pPr>
            <a:r>
              <a:rPr lang="en-US" sz="8000" i="0" dirty="0">
                <a:effectLst/>
                <a:latin typeface="Calibri" panose="020F0502020204030204" pitchFamily="34" charset="0"/>
                <a:cs typeface="Calibri" panose="020F0502020204030204" pitchFamily="34" charset="0"/>
              </a:rPr>
              <a:t>(1)</a:t>
            </a:r>
            <a:r>
              <a:rPr lang="en-US" sz="8000" b="0" i="0" dirty="0">
                <a:effectLst/>
                <a:latin typeface="Calibri" panose="020F0502020204030204" pitchFamily="34" charset="0"/>
                <a:cs typeface="Calibri" panose="020F0502020204030204" pitchFamily="34" charset="0"/>
              </a:rPr>
              <a:t> The plaintiff does not seek any relief greater than or different from the relief sought for the general public or a class of which the plaintiff is a member. A claim for attorney’s fees, costs, or penalties does not constitute greater or different relief for purposes of this subdivision.</a:t>
            </a:r>
          </a:p>
          <a:p>
            <a:pPr marL="344488" indent="0" algn="l" fontAlgn="base">
              <a:buNone/>
            </a:pPr>
            <a:r>
              <a:rPr lang="en-US" sz="8000" i="0" dirty="0">
                <a:effectLst/>
                <a:latin typeface="Calibri" panose="020F0502020204030204" pitchFamily="34" charset="0"/>
                <a:cs typeface="Calibri" panose="020F0502020204030204" pitchFamily="34" charset="0"/>
              </a:rPr>
              <a:t>(2)</a:t>
            </a:r>
            <a:r>
              <a:rPr lang="en-US" sz="8000" b="0" i="0" dirty="0">
                <a:effectLst/>
                <a:latin typeface="Calibri" panose="020F0502020204030204" pitchFamily="34" charset="0"/>
                <a:cs typeface="Calibri" panose="020F0502020204030204" pitchFamily="34" charset="0"/>
              </a:rPr>
              <a:t> The action, if successful, would enforce an important right affecting the public interest, and would confer a significant benefit, whether pecuniary or nonpecuniary, on the general public or a large class of persons.</a:t>
            </a:r>
          </a:p>
          <a:p>
            <a:pPr marL="344488" indent="0" algn="l" fontAlgn="base">
              <a:buNone/>
            </a:pPr>
            <a:r>
              <a:rPr lang="en-US" sz="8000" i="0" dirty="0">
                <a:effectLst/>
                <a:latin typeface="Calibri" panose="020F0502020204030204" pitchFamily="34" charset="0"/>
                <a:cs typeface="Calibri" panose="020F0502020204030204" pitchFamily="34" charset="0"/>
              </a:rPr>
              <a:t>(3)</a:t>
            </a:r>
            <a:r>
              <a:rPr lang="en-US" sz="8000" b="0" i="0" dirty="0">
                <a:effectLst/>
                <a:latin typeface="Calibri" panose="020F0502020204030204" pitchFamily="34" charset="0"/>
                <a:cs typeface="Calibri" panose="020F0502020204030204" pitchFamily="34" charset="0"/>
              </a:rPr>
              <a:t> Private enforcement is necessary and places a disproportionate financial burden on the plaintiff in relation to the plaintiff’s stake in the matter.”</a:t>
            </a:r>
          </a:p>
          <a:p>
            <a:pPr marL="0" indent="0">
              <a:buNone/>
            </a:pPr>
            <a:endParaRPr lang="en-US" dirty="0"/>
          </a:p>
        </p:txBody>
      </p:sp>
      <p:sp>
        <p:nvSpPr>
          <p:cNvPr id="4" name="Slide Number Placeholder 3">
            <a:extLst>
              <a:ext uri="{FF2B5EF4-FFF2-40B4-BE49-F238E27FC236}">
                <a16:creationId xmlns:a16="http://schemas.microsoft.com/office/drawing/2014/main" id="{AC6BFC7A-7360-4E8E-9891-4B1EECD03F55}"/>
              </a:ext>
            </a:extLst>
          </p:cNvPr>
          <p:cNvSpPr>
            <a:spLocks noGrp="1"/>
          </p:cNvSpPr>
          <p:nvPr>
            <p:ph type="sldNum" sz="quarter" idx="12"/>
          </p:nvPr>
        </p:nvSpPr>
        <p:spPr/>
        <p:txBody>
          <a:bodyPr/>
          <a:lstStyle/>
          <a:p>
            <a:fld id="{B642D40D-FF09-4861-B93C-74C2F7D95310}" type="slidenum">
              <a:rPr lang="en-US" smtClean="0"/>
              <a:t>17</a:t>
            </a:fld>
            <a:endParaRPr lang="en-US" dirty="0"/>
          </a:p>
        </p:txBody>
      </p:sp>
    </p:spTree>
    <p:extLst>
      <p:ext uri="{BB962C8B-B14F-4D97-AF65-F5344CB8AC3E}">
        <p14:creationId xmlns:p14="http://schemas.microsoft.com/office/powerpoint/2010/main" val="340874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81A83-0A74-4E89-AEB0-68C729CF5FDA}"/>
              </a:ext>
            </a:extLst>
          </p:cNvPr>
          <p:cNvSpPr>
            <a:spLocks noGrp="1"/>
          </p:cNvSpPr>
          <p:nvPr>
            <p:ph type="title"/>
          </p:nvPr>
        </p:nvSpPr>
        <p:spPr>
          <a:xfrm>
            <a:off x="982133" y="457201"/>
            <a:ext cx="7704667" cy="1523999"/>
          </a:xfrm>
        </p:spPr>
        <p:txBody>
          <a:bodyPr>
            <a:normAutofit/>
          </a:bodyPr>
          <a:lstStyle/>
          <a:p>
            <a:pPr marL="804863" indent="-804863" algn="just"/>
            <a:r>
              <a:rPr lang="en-US" sz="3200" b="1" dirty="0"/>
              <a:t>IV. 	</a:t>
            </a:r>
            <a:r>
              <a:rPr kumimoji="0" lang="en-US" sz="3200" b="1" i="0" u="none" strike="noStrike" kern="1200" cap="none" spc="0" normalizeH="0" baseline="0" noProof="0" dirty="0">
                <a:ln>
                  <a:noFill/>
                </a:ln>
                <a:solidFill>
                  <a:prstClr val="black"/>
                </a:solidFill>
                <a:effectLst/>
                <a:uLnTx/>
                <a:uFillTx/>
                <a:latin typeface="Calibri"/>
                <a:ea typeface="+mj-ea"/>
                <a:cs typeface="+mj-cs"/>
              </a:rPr>
              <a:t> THE ABUSE OF ANTI-SLAPP (Cont.)</a:t>
            </a:r>
            <a:endParaRPr lang="en-US" sz="3200" dirty="0"/>
          </a:p>
        </p:txBody>
      </p:sp>
      <p:sp>
        <p:nvSpPr>
          <p:cNvPr id="3" name="Content Placeholder 2">
            <a:extLst>
              <a:ext uri="{FF2B5EF4-FFF2-40B4-BE49-F238E27FC236}">
                <a16:creationId xmlns:a16="http://schemas.microsoft.com/office/drawing/2014/main" id="{88F12B2D-C026-43B9-BC97-527365DEE3E2}"/>
              </a:ext>
            </a:extLst>
          </p:cNvPr>
          <p:cNvSpPr>
            <a:spLocks noGrp="1"/>
          </p:cNvSpPr>
          <p:nvPr>
            <p:ph idx="1"/>
          </p:nvPr>
        </p:nvSpPr>
        <p:spPr>
          <a:xfrm>
            <a:off x="982133" y="1981200"/>
            <a:ext cx="7704667" cy="4018616"/>
          </a:xfrm>
        </p:spPr>
        <p:txBody>
          <a:bodyPr>
            <a:normAutofit fontScale="25000" lnSpcReduction="20000"/>
          </a:bodyPr>
          <a:lstStyle/>
          <a:p>
            <a:pPr marL="342900" marR="0" lvl="0" indent="-34290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64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Section 425.17(c):</a:t>
            </a:r>
          </a:p>
          <a:p>
            <a:pPr marL="0" lvl="1" indent="0">
              <a:buNone/>
            </a:pPr>
            <a:endParaRPr lang="en-US" sz="3200" dirty="0"/>
          </a:p>
          <a:p>
            <a:pPr marL="344488" indent="0" algn="l" fontAlgn="base">
              <a:buNone/>
            </a:pPr>
            <a:r>
              <a:rPr lang="en-US" sz="6400" b="0" i="0" dirty="0">
                <a:effectLst/>
                <a:latin typeface="Calibri" panose="020F0502020204030204" pitchFamily="34" charset="0"/>
                <a:cs typeface="Calibri" panose="020F0502020204030204" pitchFamily="34" charset="0"/>
              </a:rPr>
              <a:t>“Section 425.16 does not apply to any cause of action brought against a person primarily engaged in the business of selling or leasing goods or services, including, but not limited to, insurance, securities, or financial instruments, arising from any statement or conduct by that person if both of the following conditions exist:</a:t>
            </a:r>
          </a:p>
          <a:p>
            <a:pPr marL="344488" indent="0" algn="l" fontAlgn="base">
              <a:buNone/>
            </a:pPr>
            <a:r>
              <a:rPr lang="en-US" sz="6400" i="0" dirty="0">
                <a:effectLst/>
                <a:latin typeface="Calibri" panose="020F0502020204030204" pitchFamily="34" charset="0"/>
                <a:cs typeface="Calibri" panose="020F0502020204030204" pitchFamily="34" charset="0"/>
              </a:rPr>
              <a:t>(1)</a:t>
            </a:r>
            <a:r>
              <a:rPr lang="en-US" sz="6400" b="0" i="0" dirty="0">
                <a:effectLst/>
                <a:latin typeface="Calibri" panose="020F0502020204030204" pitchFamily="34" charset="0"/>
                <a:cs typeface="Calibri" panose="020F0502020204030204" pitchFamily="34" charset="0"/>
              </a:rPr>
              <a:t> The statement or conduct consists of representations of fact about that person’s or a business competitor’s business operations, goods, or services, that is made for the purpose of obtaining approval for, promoting, or securing sales or leases of, or commercial transactions in, the person’s goods or services, or the statement or conduct was made in the course of delivering the person’s goods or services.</a:t>
            </a:r>
          </a:p>
          <a:p>
            <a:pPr marL="344488" indent="0" algn="l" fontAlgn="base">
              <a:buNone/>
            </a:pPr>
            <a:r>
              <a:rPr lang="en-US" sz="6400" i="0" dirty="0">
                <a:effectLst/>
                <a:latin typeface="Calibri" panose="020F0502020204030204" pitchFamily="34" charset="0"/>
                <a:cs typeface="Calibri" panose="020F0502020204030204" pitchFamily="34" charset="0"/>
              </a:rPr>
              <a:t>(2)</a:t>
            </a:r>
            <a:r>
              <a:rPr lang="en-US" sz="6400" b="0" i="0" dirty="0">
                <a:effectLst/>
                <a:latin typeface="Calibri" panose="020F0502020204030204" pitchFamily="34" charset="0"/>
                <a:cs typeface="Calibri" panose="020F0502020204030204" pitchFamily="34" charset="0"/>
              </a:rPr>
              <a:t> The intended audience is an actual or potential buyer or customer, or a person likely to repeat the statement to, or otherwise influence, an actual or potential buyer or customer, or the statement or conduct arose out of or within the context of a regulatory approval process, proceeding, or investigation, except where the statement or conduct was made by a telephone corporation in the course of a proceeding before the California Public Utilities Commission and is the subject of a lawsuit brought by a competitor, notwithstanding that the conduct or statement concerns an important public issue.”</a:t>
            </a:r>
          </a:p>
          <a:p>
            <a:pPr marL="0" indent="0">
              <a:buNone/>
            </a:pPr>
            <a:br>
              <a:rPr lang="en-US" dirty="0"/>
            </a:br>
            <a:br>
              <a:rPr lang="en-US" dirty="0"/>
            </a:br>
            <a:endParaRPr lang="en-US" dirty="0"/>
          </a:p>
        </p:txBody>
      </p:sp>
      <p:sp>
        <p:nvSpPr>
          <p:cNvPr id="4" name="Slide Number Placeholder 3">
            <a:extLst>
              <a:ext uri="{FF2B5EF4-FFF2-40B4-BE49-F238E27FC236}">
                <a16:creationId xmlns:a16="http://schemas.microsoft.com/office/drawing/2014/main" id="{6BD3C2FB-AE7F-4E0C-A9C4-0A9A9205F553}"/>
              </a:ext>
            </a:extLst>
          </p:cNvPr>
          <p:cNvSpPr>
            <a:spLocks noGrp="1"/>
          </p:cNvSpPr>
          <p:nvPr>
            <p:ph type="sldNum" sz="quarter" idx="12"/>
          </p:nvPr>
        </p:nvSpPr>
        <p:spPr/>
        <p:txBody>
          <a:bodyPr/>
          <a:lstStyle/>
          <a:p>
            <a:fld id="{B642D40D-FF09-4861-B93C-74C2F7D95310}" type="slidenum">
              <a:rPr lang="en-US" smtClean="0"/>
              <a:t>18</a:t>
            </a:fld>
            <a:endParaRPr lang="en-US" dirty="0"/>
          </a:p>
        </p:txBody>
      </p:sp>
    </p:spTree>
    <p:extLst>
      <p:ext uri="{BB962C8B-B14F-4D97-AF65-F5344CB8AC3E}">
        <p14:creationId xmlns:p14="http://schemas.microsoft.com/office/powerpoint/2010/main" val="1494350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73BB3-048C-42CC-A397-E0705ADFFDDC}"/>
              </a:ext>
            </a:extLst>
          </p:cNvPr>
          <p:cNvSpPr>
            <a:spLocks noGrp="1"/>
          </p:cNvSpPr>
          <p:nvPr>
            <p:ph type="title"/>
          </p:nvPr>
        </p:nvSpPr>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IV. 	 THE ABUSE OF ANTI-SLAPP (Cont.)</a:t>
            </a:r>
            <a:endParaRPr lang="en-US" dirty="0"/>
          </a:p>
        </p:txBody>
      </p:sp>
      <p:sp>
        <p:nvSpPr>
          <p:cNvPr id="3" name="Content Placeholder 2">
            <a:extLst>
              <a:ext uri="{FF2B5EF4-FFF2-40B4-BE49-F238E27FC236}">
                <a16:creationId xmlns:a16="http://schemas.microsoft.com/office/drawing/2014/main" id="{09E65636-F12D-41A8-A0CD-6F2CBD6A5608}"/>
              </a:ext>
            </a:extLst>
          </p:cNvPr>
          <p:cNvSpPr>
            <a:spLocks noGrp="1"/>
          </p:cNvSpPr>
          <p:nvPr>
            <p:ph idx="1"/>
          </p:nvPr>
        </p:nvSpPr>
        <p:spPr>
          <a:xfrm>
            <a:off x="838200" y="1065013"/>
            <a:ext cx="7704667" cy="3332816"/>
          </a:xfrm>
        </p:spPr>
        <p:txBody>
          <a:bodyPr/>
          <a:lstStyle/>
          <a:p>
            <a:pPr marL="0" indent="0" algn="ctr">
              <a:buNone/>
            </a:pPr>
            <a:endParaRPr lang="en-US" dirty="0"/>
          </a:p>
          <a:p>
            <a:pPr marL="0" indent="0" algn="ctr">
              <a:buNone/>
            </a:pPr>
            <a:endParaRPr lang="en-US" dirty="0"/>
          </a:p>
          <a:p>
            <a:pPr marL="0" indent="0" algn="ctr">
              <a:buNone/>
            </a:pPr>
            <a:r>
              <a:rPr lang="en-US" sz="2800" dirty="0"/>
              <a:t>In What Situations Can You Use an Anti-SLAPP Motion in Probate and Trust Litigation Matters?</a:t>
            </a:r>
          </a:p>
        </p:txBody>
      </p:sp>
      <p:sp>
        <p:nvSpPr>
          <p:cNvPr id="4" name="Slide Number Placeholder 3">
            <a:extLst>
              <a:ext uri="{FF2B5EF4-FFF2-40B4-BE49-F238E27FC236}">
                <a16:creationId xmlns:a16="http://schemas.microsoft.com/office/drawing/2014/main" id="{633D3DE3-2931-442D-A4B6-C54FB35976FF}"/>
              </a:ext>
            </a:extLst>
          </p:cNvPr>
          <p:cNvSpPr>
            <a:spLocks noGrp="1"/>
          </p:cNvSpPr>
          <p:nvPr>
            <p:ph type="sldNum" sz="quarter" idx="12"/>
          </p:nvPr>
        </p:nvSpPr>
        <p:spPr/>
        <p:txBody>
          <a:bodyPr/>
          <a:lstStyle/>
          <a:p>
            <a:fld id="{B642D40D-FF09-4861-B93C-74C2F7D95310}" type="slidenum">
              <a:rPr lang="en-US" smtClean="0"/>
              <a:t>19</a:t>
            </a:fld>
            <a:endParaRPr lang="en-US" dirty="0"/>
          </a:p>
        </p:txBody>
      </p:sp>
    </p:spTree>
    <p:extLst>
      <p:ext uri="{BB962C8B-B14F-4D97-AF65-F5344CB8AC3E}">
        <p14:creationId xmlns:p14="http://schemas.microsoft.com/office/powerpoint/2010/main" val="839102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86D79-6339-4E61-9E05-1EDBB0D7CC15}"/>
              </a:ext>
            </a:extLst>
          </p:cNvPr>
          <p:cNvSpPr>
            <a:spLocks noGrp="1"/>
          </p:cNvSpPr>
          <p:nvPr>
            <p:ph type="title"/>
          </p:nvPr>
        </p:nvSpPr>
        <p:spPr>
          <a:xfrm>
            <a:off x="958942" y="417832"/>
            <a:ext cx="7704667" cy="1981200"/>
          </a:xfrm>
        </p:spPr>
        <p:txBody>
          <a:bodyPr/>
          <a:lstStyle/>
          <a:p>
            <a:pPr algn="just"/>
            <a:r>
              <a:rPr lang="en-US" b="1" dirty="0"/>
              <a:t>I.		Overview</a:t>
            </a:r>
          </a:p>
        </p:txBody>
      </p:sp>
      <p:sp>
        <p:nvSpPr>
          <p:cNvPr id="3" name="Content Placeholder 2">
            <a:extLst>
              <a:ext uri="{FF2B5EF4-FFF2-40B4-BE49-F238E27FC236}">
                <a16:creationId xmlns:a16="http://schemas.microsoft.com/office/drawing/2014/main" id="{A7B088C6-59ED-4903-8F86-FA0837F4BF25}"/>
              </a:ext>
            </a:extLst>
          </p:cNvPr>
          <p:cNvSpPr>
            <a:spLocks noGrp="1"/>
          </p:cNvSpPr>
          <p:nvPr>
            <p:ph idx="1"/>
          </p:nvPr>
        </p:nvSpPr>
        <p:spPr>
          <a:xfrm>
            <a:off x="982133" y="2057400"/>
            <a:ext cx="7704667" cy="3276600"/>
          </a:xfrm>
        </p:spPr>
        <p:txBody>
          <a:bodyPr/>
          <a:lstStyle/>
          <a:p>
            <a:r>
              <a:rPr lang="en-US" dirty="0"/>
              <a:t>Anti-SLAPP, in general</a:t>
            </a:r>
          </a:p>
          <a:p>
            <a:r>
              <a:rPr lang="en-US" dirty="0"/>
              <a:t>Its origins</a:t>
            </a:r>
          </a:p>
          <a:p>
            <a:r>
              <a:rPr lang="en-US" dirty="0"/>
              <a:t>When it applies</a:t>
            </a:r>
          </a:p>
          <a:p>
            <a:r>
              <a:rPr lang="en-US" dirty="0"/>
              <a:t>The relevant procedure</a:t>
            </a:r>
          </a:p>
          <a:p>
            <a:r>
              <a:rPr lang="en-US" dirty="0"/>
              <a:t>The burdens on the parties</a:t>
            </a:r>
          </a:p>
        </p:txBody>
      </p:sp>
      <p:sp>
        <p:nvSpPr>
          <p:cNvPr id="4" name="Slide Number Placeholder 3">
            <a:extLst>
              <a:ext uri="{FF2B5EF4-FFF2-40B4-BE49-F238E27FC236}">
                <a16:creationId xmlns:a16="http://schemas.microsoft.com/office/drawing/2014/main" id="{E0F348AF-C290-4D72-8678-92CD4BAA133D}"/>
              </a:ext>
            </a:extLst>
          </p:cNvPr>
          <p:cNvSpPr>
            <a:spLocks noGrp="1"/>
          </p:cNvSpPr>
          <p:nvPr>
            <p:ph type="sldNum" sz="quarter" idx="12"/>
          </p:nvPr>
        </p:nvSpPr>
        <p:spPr/>
        <p:txBody>
          <a:bodyPr/>
          <a:lstStyle/>
          <a:p>
            <a:fld id="{B642D40D-FF09-4861-B93C-74C2F7D95310}" type="slidenum">
              <a:rPr lang="en-US" smtClean="0"/>
              <a:t>2</a:t>
            </a:fld>
            <a:endParaRPr lang="en-US" dirty="0"/>
          </a:p>
        </p:txBody>
      </p:sp>
    </p:spTree>
    <p:extLst>
      <p:ext uri="{BB962C8B-B14F-4D97-AF65-F5344CB8AC3E}">
        <p14:creationId xmlns:p14="http://schemas.microsoft.com/office/powerpoint/2010/main" val="2855437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D7843-ED61-4246-8248-E2A05F2B87F3}"/>
              </a:ext>
            </a:extLst>
          </p:cNvPr>
          <p:cNvSpPr>
            <a:spLocks noGrp="1"/>
          </p:cNvSpPr>
          <p:nvPr>
            <p:ph type="title"/>
          </p:nvPr>
        </p:nvSpPr>
        <p:spPr/>
        <p:txBody>
          <a:bodyPr>
            <a:normAutofit/>
          </a:bodyPr>
          <a:lstStyle/>
          <a:p>
            <a:pPr marL="804863" indent="-804863" algn="just"/>
            <a:r>
              <a:rPr lang="en-US" sz="3200" b="1" dirty="0"/>
              <a:t>V.</a:t>
            </a:r>
            <a:r>
              <a:rPr lang="en-US" b="1" dirty="0"/>
              <a:t>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PROBATE &amp; TRUST LITIGATION</a:t>
            </a:r>
            <a:endParaRPr lang="en-US" sz="3200" dirty="0"/>
          </a:p>
        </p:txBody>
      </p:sp>
      <p:sp>
        <p:nvSpPr>
          <p:cNvPr id="3" name="Content Placeholder 2">
            <a:extLst>
              <a:ext uri="{FF2B5EF4-FFF2-40B4-BE49-F238E27FC236}">
                <a16:creationId xmlns:a16="http://schemas.microsoft.com/office/drawing/2014/main" id="{88949718-9655-4A49-9B95-3273CDEB2A01}"/>
              </a:ext>
            </a:extLst>
          </p:cNvPr>
          <p:cNvSpPr>
            <a:spLocks noGrp="1"/>
          </p:cNvSpPr>
          <p:nvPr>
            <p:ph idx="1"/>
          </p:nvPr>
        </p:nvSpPr>
        <p:spPr/>
        <p:txBody>
          <a:bodyPr>
            <a:normAutofit fontScale="92500"/>
          </a:bodyPr>
          <a:lstStyle/>
          <a:p>
            <a:pPr>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No law prohibits the use of anti-SLAPP motions in probate court actions.</a:t>
            </a:r>
            <a:endParaRPr lang="en-US" sz="2400" dirty="0"/>
          </a:p>
          <a:p>
            <a:endParaRPr lang="en-US" sz="1200" dirty="0"/>
          </a:p>
          <a:p>
            <a:r>
              <a:rPr lang="en-US" sz="2400" dirty="0">
                <a:latin typeface="Calibri" panose="020F0502020204030204" pitchFamily="34" charset="0"/>
                <a:cs typeface="Calibri" panose="020F0502020204030204" pitchFamily="34" charset="0"/>
              </a:rPr>
              <a:t>Until recently, the use of anti-SLAPP motions in probate court actions was rare.</a:t>
            </a:r>
          </a:p>
          <a:p>
            <a:endParaRPr lang="en-US" sz="1200" dirty="0"/>
          </a:p>
          <a:p>
            <a:pPr marL="342900" marR="0" lvl="0" indent="-34290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With the increased use of anti-SLAPP motions in probate court actions, reining in the application of anti-SLAPP motions in probate and trust litigation has become a hot topic.</a:t>
            </a:r>
            <a:endParaRPr lang="en-US" sz="2400" dirty="0"/>
          </a:p>
          <a:p>
            <a:pPr marL="0" indent="0">
              <a:buNone/>
            </a:pPr>
            <a:endParaRPr lang="en-US" sz="800" dirty="0"/>
          </a:p>
          <a:p>
            <a:pPr marL="457200" lvl="1" indent="0">
              <a:buNone/>
            </a:pPr>
            <a:endParaRPr lang="en-US" dirty="0"/>
          </a:p>
        </p:txBody>
      </p:sp>
      <p:sp>
        <p:nvSpPr>
          <p:cNvPr id="4" name="Slide Number Placeholder 3">
            <a:extLst>
              <a:ext uri="{FF2B5EF4-FFF2-40B4-BE49-F238E27FC236}">
                <a16:creationId xmlns:a16="http://schemas.microsoft.com/office/drawing/2014/main" id="{A2A43AFE-8C9C-4CAD-AE98-3C99E7FD11FA}"/>
              </a:ext>
            </a:extLst>
          </p:cNvPr>
          <p:cNvSpPr>
            <a:spLocks noGrp="1"/>
          </p:cNvSpPr>
          <p:nvPr>
            <p:ph type="sldNum" sz="quarter" idx="12"/>
          </p:nvPr>
        </p:nvSpPr>
        <p:spPr/>
        <p:txBody>
          <a:bodyPr/>
          <a:lstStyle/>
          <a:p>
            <a:fld id="{B642D40D-FF09-4861-B93C-74C2F7D95310}" type="slidenum">
              <a:rPr lang="en-US" smtClean="0"/>
              <a:t>20</a:t>
            </a:fld>
            <a:endParaRPr lang="en-US" dirty="0"/>
          </a:p>
        </p:txBody>
      </p:sp>
    </p:spTree>
    <p:extLst>
      <p:ext uri="{BB962C8B-B14F-4D97-AF65-F5344CB8AC3E}">
        <p14:creationId xmlns:p14="http://schemas.microsoft.com/office/powerpoint/2010/main" val="11427066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316ED-A8D6-41CE-BAD2-1718758E511B}"/>
              </a:ext>
            </a:extLst>
          </p:cNvPr>
          <p:cNvSpPr>
            <a:spLocks noGrp="1"/>
          </p:cNvSpPr>
          <p:nvPr>
            <p:ph type="title"/>
          </p:nvPr>
        </p:nvSpPr>
        <p:spPr>
          <a:xfrm>
            <a:off x="982133" y="228600"/>
            <a:ext cx="7704667" cy="1752600"/>
          </a:xfrm>
        </p:spPr>
        <p:txBody>
          <a:bodyPr/>
          <a:lstStyle/>
          <a:p>
            <a:pPr algn="just"/>
            <a:r>
              <a:rPr lang="en-US" sz="3200" b="1" dirty="0"/>
              <a:t>V.	</a:t>
            </a:r>
            <a:r>
              <a:rPr kumimoji="0" lang="en-US" sz="2900" b="1" i="0" u="none" strike="noStrike" kern="1200" cap="none" spc="0" normalizeH="0" baseline="0" noProof="0" dirty="0">
                <a:ln>
                  <a:noFill/>
                </a:ln>
                <a:solidFill>
                  <a:prstClr val="black"/>
                </a:solidFill>
                <a:effectLst/>
                <a:uLnTx/>
                <a:uFillTx/>
                <a:latin typeface="Calibri"/>
                <a:ea typeface="+mj-ea"/>
                <a:cs typeface="+mj-cs"/>
              </a:rPr>
              <a:t> 	ANTI-SLAPP IN PROBATE &amp; TRUST 			    		LITIGATION 	(Cont.)</a:t>
            </a:r>
            <a:endParaRPr lang="en-US" sz="3200" dirty="0"/>
          </a:p>
        </p:txBody>
      </p:sp>
      <p:sp>
        <p:nvSpPr>
          <p:cNvPr id="3" name="Content Placeholder 2">
            <a:extLst>
              <a:ext uri="{FF2B5EF4-FFF2-40B4-BE49-F238E27FC236}">
                <a16:creationId xmlns:a16="http://schemas.microsoft.com/office/drawing/2014/main" id="{F6FC4822-E750-41CF-8560-3F91B3A8D8DD}"/>
              </a:ext>
            </a:extLst>
          </p:cNvPr>
          <p:cNvSpPr>
            <a:spLocks noGrp="1"/>
          </p:cNvSpPr>
          <p:nvPr>
            <p:ph idx="1"/>
          </p:nvPr>
        </p:nvSpPr>
        <p:spPr>
          <a:xfrm>
            <a:off x="1066800" y="1524000"/>
            <a:ext cx="8229600" cy="5029200"/>
          </a:xfrm>
        </p:spPr>
        <p:txBody>
          <a:bodyPr>
            <a:noAutofit/>
          </a:bodyPr>
          <a:lstStyle/>
          <a:p>
            <a:pPr marL="457200" lvl="1" indent="-457200">
              <a:buFont typeface="Arial" panose="020B0604020202020204" pitchFamily="34" charset="0"/>
              <a:buChar char="•"/>
            </a:pPr>
            <a:r>
              <a:rPr lang="en-US" sz="2200" i="1" dirty="0"/>
              <a:t>Greco v. Greco </a:t>
            </a:r>
            <a:r>
              <a:rPr lang="en-US" sz="2200" dirty="0"/>
              <a:t>(2016) 2 Cal.App.5th 810:</a:t>
            </a:r>
          </a:p>
          <a:p>
            <a:pPr marL="0" lvl="1" indent="0">
              <a:buNone/>
            </a:pPr>
            <a:endParaRPr lang="en-US" sz="800" dirty="0"/>
          </a:p>
          <a:p>
            <a:pPr marL="406400" lvl="1" indent="0">
              <a:buNone/>
            </a:pPr>
            <a:r>
              <a:rPr lang="en-US" dirty="0"/>
              <a:t>Beneficiary of her deceased parents’ trust sued her brother in civil court for elder abuse, and in probate court for breaches of fiduciary duty.  Sister alleged brother as trustee filed litigation against her in bad faith and for improper reasons, and wrongfully used trust funds for those purposes.  Brother filed an anti-SLAPP motion, contending the sister’s claims “arose from actions and communications in the underlying litigation and therefore were protected activity.”  The Court of Appeal affirmed trial court finding that anti-SLAPP statute did not apply.  The Court reasoned that the injury producing activity was not the alleged wrongful filing by brother of the lawsuits, but instead the brother’s withdrawal and use of trust assets to disadvantage the sister’s interests.</a:t>
            </a:r>
          </a:p>
        </p:txBody>
      </p:sp>
      <p:sp>
        <p:nvSpPr>
          <p:cNvPr id="4" name="Slide Number Placeholder 3">
            <a:extLst>
              <a:ext uri="{FF2B5EF4-FFF2-40B4-BE49-F238E27FC236}">
                <a16:creationId xmlns:a16="http://schemas.microsoft.com/office/drawing/2014/main" id="{38B7CA3D-6316-417D-BF60-5EB2C0911E94}"/>
              </a:ext>
            </a:extLst>
          </p:cNvPr>
          <p:cNvSpPr>
            <a:spLocks noGrp="1"/>
          </p:cNvSpPr>
          <p:nvPr>
            <p:ph type="sldNum" sz="quarter" idx="12"/>
          </p:nvPr>
        </p:nvSpPr>
        <p:spPr/>
        <p:txBody>
          <a:bodyPr/>
          <a:lstStyle/>
          <a:p>
            <a:fld id="{B642D40D-FF09-4861-B93C-74C2F7D95310}" type="slidenum">
              <a:rPr lang="en-US" smtClean="0"/>
              <a:t>21</a:t>
            </a:fld>
            <a:endParaRPr lang="en-US" dirty="0"/>
          </a:p>
        </p:txBody>
      </p:sp>
    </p:spTree>
    <p:extLst>
      <p:ext uri="{BB962C8B-B14F-4D97-AF65-F5344CB8AC3E}">
        <p14:creationId xmlns:p14="http://schemas.microsoft.com/office/powerpoint/2010/main" val="4117462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77B85-C53D-441D-9EE6-EBA419251685}"/>
              </a:ext>
            </a:extLst>
          </p:cNvPr>
          <p:cNvSpPr>
            <a:spLocks noGrp="1"/>
          </p:cNvSpPr>
          <p:nvPr>
            <p:ph type="title"/>
          </p:nvPr>
        </p:nvSpPr>
        <p:spPr/>
        <p:txBody>
          <a:bodyPr>
            <a:normAutofit/>
          </a:bodyPr>
          <a:lstStyle/>
          <a:p>
            <a:pPr marL="804863" indent="-804863" algn="just"/>
            <a:r>
              <a:rPr lang="en-US" sz="3200" b="1" dirty="0"/>
              <a:t>V.</a:t>
            </a:r>
            <a:r>
              <a:rPr lang="en-US" b="1" dirty="0"/>
              <a:t> 	</a:t>
            </a:r>
            <a:r>
              <a:rPr kumimoji="0" lang="en-US" sz="2900" b="1" i="0" u="none" strike="noStrike" kern="1200" cap="none" spc="0" normalizeH="0" baseline="0" noProof="0" dirty="0">
                <a:ln>
                  <a:noFill/>
                </a:ln>
                <a:solidFill>
                  <a:prstClr val="black"/>
                </a:solidFill>
                <a:effectLst/>
                <a:uLnTx/>
                <a:uFillTx/>
                <a:latin typeface="Calibri"/>
                <a:ea typeface="+mj-ea"/>
                <a:cs typeface="+mj-cs"/>
              </a:rPr>
              <a:t>ANTI-SLAPP IN PROBATE &amp; TRUST LITIGATION 	(Cont.)</a:t>
            </a:r>
            <a:endParaRPr lang="en-US" sz="3200" dirty="0"/>
          </a:p>
        </p:txBody>
      </p:sp>
      <p:sp>
        <p:nvSpPr>
          <p:cNvPr id="3" name="Content Placeholder 2">
            <a:extLst>
              <a:ext uri="{FF2B5EF4-FFF2-40B4-BE49-F238E27FC236}">
                <a16:creationId xmlns:a16="http://schemas.microsoft.com/office/drawing/2014/main" id="{68702E90-740C-4FA4-87AD-D698AB68B129}"/>
              </a:ext>
            </a:extLst>
          </p:cNvPr>
          <p:cNvSpPr>
            <a:spLocks noGrp="1"/>
          </p:cNvSpPr>
          <p:nvPr>
            <p:ph idx="1"/>
          </p:nvPr>
        </p:nvSpPr>
        <p:spPr>
          <a:xfrm>
            <a:off x="982133" y="2286000"/>
            <a:ext cx="7704667" cy="3713816"/>
          </a:xfrm>
        </p:spPr>
        <p:txBody>
          <a:bodyPr>
            <a:normAutofit fontScale="77500" lnSpcReduction="20000"/>
          </a:bodyPr>
          <a:lstStyle/>
          <a:p>
            <a:r>
              <a:rPr lang="en-US" sz="2600" i="1" dirty="0"/>
              <a:t>Gaynor v. </a:t>
            </a:r>
            <a:r>
              <a:rPr lang="en-US" sz="2600" i="1" dirty="0" err="1"/>
              <a:t>Bulen</a:t>
            </a:r>
            <a:r>
              <a:rPr lang="en-US" sz="2600" i="1" dirty="0"/>
              <a:t> </a:t>
            </a:r>
            <a:r>
              <a:rPr lang="en-US" sz="2600" dirty="0"/>
              <a:t>(2018) 19 Cal.App.5th 864:</a:t>
            </a:r>
          </a:p>
          <a:p>
            <a:pPr marL="0" indent="0">
              <a:buNone/>
            </a:pPr>
            <a:endParaRPr lang="en-US" sz="900" dirty="0"/>
          </a:p>
          <a:p>
            <a:pPr marL="344488" indent="0">
              <a:buNone/>
            </a:pPr>
            <a:r>
              <a:rPr lang="en-US" sz="2600" dirty="0"/>
              <a:t>Beneficiary sued trustees for breach of fiduciary duty for using trust assets to file and defend probate petitions in an attempt to persuade the probate court to adopt their plan to modify the trust terms to ensure their continued control over trust distributions.  Trustee file an anti-SLAPP motion.  The Court of Appeal affirmed trial court finding that anti-SLAPP statute did not apply.  The Court reasoned that the injury producing activity was the trustees’ alleged formulation of a plan to benefit themselves and the alleged improper use of trust assets to implement that plan, not the alleged filing and defense of the probate petitions.</a:t>
            </a:r>
          </a:p>
          <a:p>
            <a:pPr marL="0" indent="0">
              <a:buNone/>
            </a:pPr>
            <a:endParaRPr lang="en-US" sz="900" dirty="0"/>
          </a:p>
          <a:p>
            <a:endParaRPr lang="en-US" dirty="0"/>
          </a:p>
        </p:txBody>
      </p:sp>
      <p:sp>
        <p:nvSpPr>
          <p:cNvPr id="4" name="Slide Number Placeholder 3">
            <a:extLst>
              <a:ext uri="{FF2B5EF4-FFF2-40B4-BE49-F238E27FC236}">
                <a16:creationId xmlns:a16="http://schemas.microsoft.com/office/drawing/2014/main" id="{C00FDC8D-2D3A-4905-90EE-F191C61E44D2}"/>
              </a:ext>
            </a:extLst>
          </p:cNvPr>
          <p:cNvSpPr>
            <a:spLocks noGrp="1"/>
          </p:cNvSpPr>
          <p:nvPr>
            <p:ph type="sldNum" sz="quarter" idx="12"/>
          </p:nvPr>
        </p:nvSpPr>
        <p:spPr/>
        <p:txBody>
          <a:bodyPr/>
          <a:lstStyle/>
          <a:p>
            <a:fld id="{B642D40D-FF09-4861-B93C-74C2F7D95310}" type="slidenum">
              <a:rPr lang="en-US" smtClean="0"/>
              <a:t>22</a:t>
            </a:fld>
            <a:endParaRPr lang="en-US" dirty="0"/>
          </a:p>
        </p:txBody>
      </p:sp>
    </p:spTree>
    <p:extLst>
      <p:ext uri="{BB962C8B-B14F-4D97-AF65-F5344CB8AC3E}">
        <p14:creationId xmlns:p14="http://schemas.microsoft.com/office/powerpoint/2010/main" val="16353195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F823D-73FF-4488-9744-BAB7BCFBCF93}"/>
              </a:ext>
            </a:extLst>
          </p:cNvPr>
          <p:cNvSpPr>
            <a:spLocks noGrp="1"/>
          </p:cNvSpPr>
          <p:nvPr>
            <p:ph type="title"/>
          </p:nvPr>
        </p:nvSpPr>
        <p:spPr/>
        <p:txBody>
          <a:bodyPr>
            <a:normAutofit/>
          </a:bodyPr>
          <a:lstStyle/>
          <a:p>
            <a:pPr marL="806450" indent="-806450" algn="just"/>
            <a:r>
              <a:rPr lang="en-US" sz="3200" b="1" dirty="0"/>
              <a:t>VI.   ANTI-SLAPP IN NO CONTEST CLAUSE LITIGATION</a:t>
            </a:r>
            <a:endParaRPr lang="en-US" sz="3200" dirty="0"/>
          </a:p>
        </p:txBody>
      </p:sp>
      <p:sp>
        <p:nvSpPr>
          <p:cNvPr id="3" name="Content Placeholder 2">
            <a:extLst>
              <a:ext uri="{FF2B5EF4-FFF2-40B4-BE49-F238E27FC236}">
                <a16:creationId xmlns:a16="http://schemas.microsoft.com/office/drawing/2014/main" id="{E7925231-7294-49CC-942C-4F237065021B}"/>
              </a:ext>
            </a:extLst>
          </p:cNvPr>
          <p:cNvSpPr>
            <a:spLocks noGrp="1"/>
          </p:cNvSpPr>
          <p:nvPr>
            <p:ph idx="1"/>
          </p:nvPr>
        </p:nvSpPr>
        <p:spPr>
          <a:xfrm>
            <a:off x="982133" y="2209800"/>
            <a:ext cx="7704667" cy="3790016"/>
          </a:xfrm>
        </p:spPr>
        <p:txBody>
          <a:bodyPr>
            <a:normAutofit/>
          </a:bodyPr>
          <a:lstStyle/>
          <a:p>
            <a:r>
              <a:rPr lang="en-US" dirty="0"/>
              <a:t>A trust or will contest is a pleading that alleges the invalidity of the trust or will instrument, or one or more of its terms, on the basis, for example, of lack of capacity or undue influence.  (Probate Code section 21310.)</a:t>
            </a:r>
          </a:p>
          <a:p>
            <a:endParaRPr lang="en-US" sz="1300" dirty="0"/>
          </a:p>
          <a:p>
            <a:r>
              <a:rPr lang="en-US" dirty="0"/>
              <a:t>Trust or will instruments typically contain a no contest clause, which is a provision the creator of the instrument included in that instrument to penalize a person that challenges the validity of the instrument’s provisions.</a:t>
            </a:r>
          </a:p>
          <a:p>
            <a:endParaRPr lang="en-US" dirty="0"/>
          </a:p>
        </p:txBody>
      </p:sp>
      <p:sp>
        <p:nvSpPr>
          <p:cNvPr id="4" name="Slide Number Placeholder 3">
            <a:extLst>
              <a:ext uri="{FF2B5EF4-FFF2-40B4-BE49-F238E27FC236}">
                <a16:creationId xmlns:a16="http://schemas.microsoft.com/office/drawing/2014/main" id="{06C96319-BE3F-4124-B2A7-F05606D47C23}"/>
              </a:ext>
            </a:extLst>
          </p:cNvPr>
          <p:cNvSpPr>
            <a:spLocks noGrp="1"/>
          </p:cNvSpPr>
          <p:nvPr>
            <p:ph type="sldNum" sz="quarter" idx="12"/>
          </p:nvPr>
        </p:nvSpPr>
        <p:spPr/>
        <p:txBody>
          <a:bodyPr/>
          <a:lstStyle/>
          <a:p>
            <a:fld id="{B642D40D-FF09-4861-B93C-74C2F7D95310}" type="slidenum">
              <a:rPr lang="en-US" smtClean="0"/>
              <a:t>23</a:t>
            </a:fld>
            <a:endParaRPr lang="en-US" dirty="0"/>
          </a:p>
        </p:txBody>
      </p:sp>
    </p:spTree>
    <p:extLst>
      <p:ext uri="{BB962C8B-B14F-4D97-AF65-F5344CB8AC3E}">
        <p14:creationId xmlns:p14="http://schemas.microsoft.com/office/powerpoint/2010/main" val="4286792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A9DCF-E372-4E38-A4C4-B1918B6BDBA2}"/>
              </a:ext>
            </a:extLst>
          </p:cNvPr>
          <p:cNvSpPr>
            <a:spLocks noGrp="1"/>
          </p:cNvSpPr>
          <p:nvPr>
            <p:ph type="title"/>
          </p:nvPr>
        </p:nvSpPr>
        <p:spPr/>
        <p:txBody>
          <a:bodyPr>
            <a:normAutofit/>
          </a:bodyPr>
          <a:lstStyle/>
          <a:p>
            <a:pPr marL="806450" indent="-806450" algn="just"/>
            <a:r>
              <a:rPr lang="en-US" sz="3200" b="1" dirty="0"/>
              <a:t>VI.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NO CONTEST CLAUSE LITIGATION</a:t>
            </a:r>
            <a:r>
              <a:rPr lang="en-US" sz="3200" b="1" dirty="0"/>
              <a:t> (Cont.)</a:t>
            </a:r>
            <a:endParaRPr lang="en-US" sz="3200" dirty="0"/>
          </a:p>
        </p:txBody>
      </p:sp>
      <p:sp>
        <p:nvSpPr>
          <p:cNvPr id="3" name="Content Placeholder 2">
            <a:extLst>
              <a:ext uri="{FF2B5EF4-FFF2-40B4-BE49-F238E27FC236}">
                <a16:creationId xmlns:a16="http://schemas.microsoft.com/office/drawing/2014/main" id="{A3394CF5-9E81-4387-B3FF-D0F7777C7906}"/>
              </a:ext>
            </a:extLst>
          </p:cNvPr>
          <p:cNvSpPr>
            <a:spLocks noGrp="1"/>
          </p:cNvSpPr>
          <p:nvPr>
            <p:ph idx="1"/>
          </p:nvPr>
        </p:nvSpPr>
        <p:spPr>
          <a:xfrm>
            <a:off x="982133" y="2133600"/>
            <a:ext cx="7704667" cy="3866216"/>
          </a:xfrm>
        </p:spPr>
        <p:txBody>
          <a:bodyPr>
            <a:noAutofit/>
          </a:bodyPr>
          <a:lstStyle/>
          <a:p>
            <a:r>
              <a:rPr lang="en-US" sz="2000" dirty="0"/>
              <a:t>To enforce the no contest clause, a beneficiary or trustee would file a petition to enforce the no contest clause.</a:t>
            </a:r>
          </a:p>
          <a:p>
            <a:endParaRPr lang="en-US" sz="700" dirty="0"/>
          </a:p>
          <a:p>
            <a:r>
              <a:rPr lang="en-US" sz="2000" dirty="0"/>
              <a:t>The beneficiary who filed the trust contest may file an anti-SLAPP motion under section 425.16 to strike the petition to enforce the no contest clause.</a:t>
            </a:r>
          </a:p>
          <a:p>
            <a:endParaRPr lang="en-US" sz="700" dirty="0"/>
          </a:p>
          <a:p>
            <a:r>
              <a:rPr lang="en-US" sz="2000" dirty="0"/>
              <a:t>Section 425.17 does not exempt an action to enforce a no contest clause.</a:t>
            </a:r>
          </a:p>
          <a:p>
            <a:endParaRPr lang="en-US" sz="700" dirty="0"/>
          </a:p>
          <a:p>
            <a:r>
              <a:rPr lang="en-US" sz="2000" dirty="0"/>
              <a:t>California Courts of Appeal recently found that a petition to enforce a no contest clause is subject to an anti-SLAPP motion.</a:t>
            </a:r>
          </a:p>
        </p:txBody>
      </p:sp>
      <p:sp>
        <p:nvSpPr>
          <p:cNvPr id="4" name="Slide Number Placeholder 3">
            <a:extLst>
              <a:ext uri="{FF2B5EF4-FFF2-40B4-BE49-F238E27FC236}">
                <a16:creationId xmlns:a16="http://schemas.microsoft.com/office/drawing/2014/main" id="{905E1323-79A1-4C8D-92DA-48AD8B7BC65E}"/>
              </a:ext>
            </a:extLst>
          </p:cNvPr>
          <p:cNvSpPr>
            <a:spLocks noGrp="1"/>
          </p:cNvSpPr>
          <p:nvPr>
            <p:ph type="sldNum" sz="quarter" idx="12"/>
          </p:nvPr>
        </p:nvSpPr>
        <p:spPr/>
        <p:txBody>
          <a:bodyPr/>
          <a:lstStyle/>
          <a:p>
            <a:fld id="{B642D40D-FF09-4861-B93C-74C2F7D95310}" type="slidenum">
              <a:rPr lang="en-US" smtClean="0"/>
              <a:t>24</a:t>
            </a:fld>
            <a:endParaRPr lang="en-US" dirty="0"/>
          </a:p>
        </p:txBody>
      </p:sp>
    </p:spTree>
    <p:extLst>
      <p:ext uri="{BB962C8B-B14F-4D97-AF65-F5344CB8AC3E}">
        <p14:creationId xmlns:p14="http://schemas.microsoft.com/office/powerpoint/2010/main" val="1177944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CE224-D956-4AE5-8104-13DA75B73F6D}"/>
              </a:ext>
            </a:extLst>
          </p:cNvPr>
          <p:cNvSpPr>
            <a:spLocks noGrp="1"/>
          </p:cNvSpPr>
          <p:nvPr>
            <p:ph type="title"/>
          </p:nvPr>
        </p:nvSpPr>
        <p:spPr>
          <a:xfrm>
            <a:off x="457200" y="228600"/>
            <a:ext cx="8305800" cy="1143000"/>
          </a:xfrm>
        </p:spPr>
        <p:txBody>
          <a:bodyPr>
            <a:noAutofit/>
          </a:bodyPr>
          <a:lstStyle/>
          <a:p>
            <a:pPr marL="1258888" indent="-688975" algn="just"/>
            <a:r>
              <a:rPr lang="en-US" sz="2900" b="1" dirty="0"/>
              <a:t>VI.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NO CONTEST CLAUSE LITIGATION (Cont.)</a:t>
            </a:r>
            <a:endParaRPr lang="en-US" sz="2900" dirty="0"/>
          </a:p>
        </p:txBody>
      </p:sp>
      <p:sp>
        <p:nvSpPr>
          <p:cNvPr id="3" name="Content Placeholder 2">
            <a:extLst>
              <a:ext uri="{FF2B5EF4-FFF2-40B4-BE49-F238E27FC236}">
                <a16:creationId xmlns:a16="http://schemas.microsoft.com/office/drawing/2014/main" id="{98E50D9B-1640-415B-A02A-982225D3415F}"/>
              </a:ext>
            </a:extLst>
          </p:cNvPr>
          <p:cNvSpPr>
            <a:spLocks noGrp="1"/>
          </p:cNvSpPr>
          <p:nvPr>
            <p:ph idx="1"/>
          </p:nvPr>
        </p:nvSpPr>
        <p:spPr>
          <a:xfrm>
            <a:off x="982133" y="1828800"/>
            <a:ext cx="7704667" cy="4171016"/>
          </a:xfrm>
        </p:spPr>
        <p:txBody>
          <a:bodyPr>
            <a:noAutofit/>
          </a:bodyPr>
          <a:lstStyle/>
          <a:p>
            <a:r>
              <a:rPr lang="en-US" sz="2400" i="1" dirty="0"/>
              <a:t>Urick v. Urick </a:t>
            </a:r>
            <a:r>
              <a:rPr lang="en-US" sz="2400" dirty="0"/>
              <a:t>(2017) 15 Cal.App.5th 1182, 1195:</a:t>
            </a:r>
          </a:p>
          <a:p>
            <a:pPr marL="0" indent="0">
              <a:buNone/>
            </a:pPr>
            <a:endParaRPr lang="en-US" sz="800" dirty="0"/>
          </a:p>
          <a:p>
            <a:pPr marL="341313" indent="0">
              <a:buNone/>
            </a:pPr>
            <a:r>
              <a:rPr lang="en-US" sz="2000" dirty="0"/>
              <a:t>“[A]</a:t>
            </a:r>
            <a:r>
              <a:rPr lang="en-US" sz="2000" dirty="0" err="1"/>
              <a:t>lthough</a:t>
            </a:r>
            <a:r>
              <a:rPr lang="en-US" sz="2000" dirty="0"/>
              <a:t> the policies underlying the no contest provisions have been carefully balanced by the Legislature and the anti-SLAPP procedures may impede some of those goals, including increasing litigation costs and potential delay, no provision of the Probate Code has been shown to be inconsistent with the anti-SLAPP provisions.  The language of the anti-SLAPP statute is clear and unambiguous, and it has been applied to other probate court petitions. . . . There may be valid reasons to exempt enforcement of no contest clauses from the anti-SLAPP statute, but if so, it is for the Legislature to create an exception.”</a:t>
            </a:r>
          </a:p>
          <a:p>
            <a:pPr marL="0" indent="0">
              <a:buNone/>
            </a:pPr>
            <a:endParaRPr lang="en-US" sz="800" dirty="0"/>
          </a:p>
          <a:p>
            <a:pPr marL="0" indent="0">
              <a:buNone/>
            </a:pPr>
            <a:endParaRPr lang="en-US" sz="800" dirty="0"/>
          </a:p>
        </p:txBody>
      </p:sp>
      <p:sp>
        <p:nvSpPr>
          <p:cNvPr id="4" name="Slide Number Placeholder 3">
            <a:extLst>
              <a:ext uri="{FF2B5EF4-FFF2-40B4-BE49-F238E27FC236}">
                <a16:creationId xmlns:a16="http://schemas.microsoft.com/office/drawing/2014/main" id="{71C0B51F-3DCD-4E04-BB69-5F443F7FB008}"/>
              </a:ext>
            </a:extLst>
          </p:cNvPr>
          <p:cNvSpPr>
            <a:spLocks noGrp="1"/>
          </p:cNvSpPr>
          <p:nvPr>
            <p:ph type="sldNum" sz="quarter" idx="12"/>
          </p:nvPr>
        </p:nvSpPr>
        <p:spPr/>
        <p:txBody>
          <a:bodyPr/>
          <a:lstStyle/>
          <a:p>
            <a:fld id="{B642D40D-FF09-4861-B93C-74C2F7D95310}" type="slidenum">
              <a:rPr lang="en-US" smtClean="0"/>
              <a:t>25</a:t>
            </a:fld>
            <a:endParaRPr lang="en-US" dirty="0"/>
          </a:p>
        </p:txBody>
      </p:sp>
    </p:spTree>
    <p:extLst>
      <p:ext uri="{BB962C8B-B14F-4D97-AF65-F5344CB8AC3E}">
        <p14:creationId xmlns:p14="http://schemas.microsoft.com/office/powerpoint/2010/main" val="3834963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CB18A-8535-4186-BBFB-EF4C7BC25655}"/>
              </a:ext>
            </a:extLst>
          </p:cNvPr>
          <p:cNvSpPr>
            <a:spLocks noGrp="1"/>
          </p:cNvSpPr>
          <p:nvPr>
            <p:ph type="title"/>
          </p:nvPr>
        </p:nvSpPr>
        <p:spPr>
          <a:xfrm>
            <a:off x="982133" y="384702"/>
            <a:ext cx="7704667" cy="2053699"/>
          </a:xfrm>
        </p:spPr>
        <p:txBody>
          <a:bodyPr>
            <a:noAutofit/>
          </a:bodyPr>
          <a:lstStyle/>
          <a:p>
            <a:pPr marL="804863" indent="-804863" algn="just"/>
            <a:r>
              <a:rPr lang="en-US" sz="2900" b="1" dirty="0"/>
              <a:t>VI.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NO CONTEST CLAUSE LITIGATION (Cont.)</a:t>
            </a:r>
            <a:endParaRPr lang="en-US" sz="2900" dirty="0"/>
          </a:p>
        </p:txBody>
      </p:sp>
      <p:sp>
        <p:nvSpPr>
          <p:cNvPr id="3" name="Content Placeholder 2">
            <a:extLst>
              <a:ext uri="{FF2B5EF4-FFF2-40B4-BE49-F238E27FC236}">
                <a16:creationId xmlns:a16="http://schemas.microsoft.com/office/drawing/2014/main" id="{3CB83E29-2F57-407D-94EC-0CBD5E545F3C}"/>
              </a:ext>
            </a:extLst>
          </p:cNvPr>
          <p:cNvSpPr>
            <a:spLocks noGrp="1"/>
          </p:cNvSpPr>
          <p:nvPr>
            <p:ph idx="1"/>
          </p:nvPr>
        </p:nvSpPr>
        <p:spPr>
          <a:xfrm>
            <a:off x="982133" y="2286000"/>
            <a:ext cx="7704667" cy="3713816"/>
          </a:xfrm>
        </p:spPr>
        <p:txBody>
          <a:bodyPr>
            <a:normAutofit/>
          </a:bodyPr>
          <a:lstStyle/>
          <a:p>
            <a:r>
              <a:rPr lang="en-US" sz="2300" i="1" dirty="0"/>
              <a:t>Key v. Tyler </a:t>
            </a:r>
            <a:r>
              <a:rPr lang="en-US" sz="2300" dirty="0"/>
              <a:t>(2019) 34 Cal.App.5th 505, 518:</a:t>
            </a:r>
          </a:p>
          <a:p>
            <a:endParaRPr lang="en-US" sz="800" dirty="0"/>
          </a:p>
          <a:p>
            <a:pPr marL="344488" indent="0">
              <a:buNone/>
            </a:pPr>
            <a:r>
              <a:rPr lang="en-US" sz="2300" dirty="0"/>
              <a:t>“[T]he anti-SLAPP statutory scheme does not create any exception to the anti-SLAPP procedure for actions to enforce no contest clauses. . . . While Key presents reasonable arguments for why the anti-SLAPP statute should not apply to actions to enforce no contest provisions, those arguments are for the Legislature to consider.”</a:t>
            </a:r>
          </a:p>
          <a:p>
            <a:pPr marL="0" indent="0">
              <a:buNone/>
            </a:pPr>
            <a:endParaRPr lang="en-US" sz="800" dirty="0"/>
          </a:p>
        </p:txBody>
      </p:sp>
      <p:sp>
        <p:nvSpPr>
          <p:cNvPr id="4" name="Slide Number Placeholder 3">
            <a:extLst>
              <a:ext uri="{FF2B5EF4-FFF2-40B4-BE49-F238E27FC236}">
                <a16:creationId xmlns:a16="http://schemas.microsoft.com/office/drawing/2014/main" id="{57E4BCB7-213A-42AD-8CFA-194198A19B60}"/>
              </a:ext>
            </a:extLst>
          </p:cNvPr>
          <p:cNvSpPr>
            <a:spLocks noGrp="1"/>
          </p:cNvSpPr>
          <p:nvPr>
            <p:ph type="sldNum" sz="quarter" idx="12"/>
          </p:nvPr>
        </p:nvSpPr>
        <p:spPr/>
        <p:txBody>
          <a:bodyPr/>
          <a:lstStyle/>
          <a:p>
            <a:fld id="{B642D40D-FF09-4861-B93C-74C2F7D95310}" type="slidenum">
              <a:rPr lang="en-US" smtClean="0"/>
              <a:t>26</a:t>
            </a:fld>
            <a:endParaRPr lang="en-US" dirty="0"/>
          </a:p>
        </p:txBody>
      </p:sp>
    </p:spTree>
    <p:extLst>
      <p:ext uri="{BB962C8B-B14F-4D97-AF65-F5344CB8AC3E}">
        <p14:creationId xmlns:p14="http://schemas.microsoft.com/office/powerpoint/2010/main" val="2508783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806450" indent="-806450" algn="just"/>
            <a:r>
              <a:rPr lang="en-US" sz="3200" b="1" dirty="0"/>
              <a:t>VI.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NO CONTEST CLAUSE LITIGATION (Cont.)</a:t>
            </a:r>
            <a:endParaRPr lang="en-US" sz="3200" dirty="0"/>
          </a:p>
        </p:txBody>
      </p:sp>
      <p:sp>
        <p:nvSpPr>
          <p:cNvPr id="3" name="Content Placeholder 2"/>
          <p:cNvSpPr>
            <a:spLocks noGrp="1"/>
          </p:cNvSpPr>
          <p:nvPr>
            <p:ph idx="1"/>
          </p:nvPr>
        </p:nvSpPr>
        <p:spPr>
          <a:xfrm>
            <a:off x="982133" y="2209800"/>
            <a:ext cx="7704667" cy="3790016"/>
          </a:xfrm>
        </p:spPr>
        <p:txBody>
          <a:bodyPr>
            <a:normAutofit fontScale="92500" lnSpcReduction="10000"/>
          </a:bodyPr>
          <a:lstStyle/>
          <a:p>
            <a:r>
              <a:rPr lang="en-US" sz="3000" dirty="0"/>
              <a:t>Senate Bill (SB) 329 would amend section 425.17 to include a provision exempting from the anti-SLAPP statute (section 415.16) actions to enforce a no contest clause contained in a will, trust, or other instrument.</a:t>
            </a:r>
          </a:p>
          <a:p>
            <a:endParaRPr lang="en-US" sz="800" dirty="0"/>
          </a:p>
          <a:p>
            <a:r>
              <a:rPr lang="en-US" sz="3000" dirty="0"/>
              <a:t>SB 329 has been classified as a 2-year bill, meaning that if it is enacted, the enactment will happen during next year’s Legislative session.</a:t>
            </a:r>
          </a:p>
        </p:txBody>
      </p:sp>
      <p:sp>
        <p:nvSpPr>
          <p:cNvPr id="4" name="Slide Number Placeholder 3">
            <a:extLst>
              <a:ext uri="{FF2B5EF4-FFF2-40B4-BE49-F238E27FC236}">
                <a16:creationId xmlns:a16="http://schemas.microsoft.com/office/drawing/2014/main" id="{5AC21AD7-6B77-4BE9-9BE6-D96135DAD433}"/>
              </a:ext>
            </a:extLst>
          </p:cNvPr>
          <p:cNvSpPr>
            <a:spLocks noGrp="1"/>
          </p:cNvSpPr>
          <p:nvPr>
            <p:ph type="sldNum" sz="quarter" idx="12"/>
          </p:nvPr>
        </p:nvSpPr>
        <p:spPr/>
        <p:txBody>
          <a:bodyPr/>
          <a:lstStyle/>
          <a:p>
            <a:fld id="{B642D40D-FF09-4861-B93C-74C2F7D95310}" type="slidenum">
              <a:rPr lang="en-US" smtClean="0"/>
              <a:t>27</a:t>
            </a:fld>
            <a:endParaRPr lang="en-US" dirty="0"/>
          </a:p>
        </p:txBody>
      </p:sp>
    </p:spTree>
    <p:extLst>
      <p:ext uri="{BB962C8B-B14F-4D97-AF65-F5344CB8AC3E}">
        <p14:creationId xmlns:p14="http://schemas.microsoft.com/office/powerpoint/2010/main" val="1171574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533400"/>
            <a:ext cx="7704667" cy="1371600"/>
          </a:xfrm>
        </p:spPr>
        <p:txBody>
          <a:bodyPr>
            <a:normAutofit/>
          </a:bodyPr>
          <a:lstStyle/>
          <a:p>
            <a:pPr marL="806450" indent="-806450" algn="just"/>
            <a:r>
              <a:rPr lang="en-US" sz="3200" b="1" dirty="0"/>
              <a:t>VI. 	</a:t>
            </a:r>
            <a:r>
              <a:rPr kumimoji="0" lang="en-US" sz="3200" b="1" i="0" u="none" strike="noStrike" kern="1200" cap="none" spc="0" normalizeH="0" baseline="0" noProof="0" dirty="0">
                <a:ln>
                  <a:noFill/>
                </a:ln>
                <a:solidFill>
                  <a:prstClr val="black"/>
                </a:solidFill>
                <a:effectLst/>
                <a:uLnTx/>
                <a:uFillTx/>
                <a:latin typeface="Calibri"/>
                <a:ea typeface="+mj-ea"/>
                <a:cs typeface="+mj-cs"/>
              </a:rPr>
              <a:t>ANTI-SLAPP IN NO CONTEST CLAUSE LITIGATION (Cont.)</a:t>
            </a:r>
            <a:endParaRPr lang="en-US" sz="3200" b="1" dirty="0"/>
          </a:p>
        </p:txBody>
      </p:sp>
      <p:sp>
        <p:nvSpPr>
          <p:cNvPr id="3" name="Content Placeholder 2"/>
          <p:cNvSpPr>
            <a:spLocks noGrp="1"/>
          </p:cNvSpPr>
          <p:nvPr>
            <p:ph idx="1"/>
          </p:nvPr>
        </p:nvSpPr>
        <p:spPr>
          <a:xfrm>
            <a:off x="982133" y="2209800"/>
            <a:ext cx="7704667" cy="3790016"/>
          </a:xfrm>
        </p:spPr>
        <p:txBody>
          <a:bodyPr>
            <a:noAutofit/>
          </a:bodyPr>
          <a:lstStyle/>
          <a:p>
            <a:r>
              <a:rPr lang="en-US" sz="2000" dirty="0"/>
              <a:t>Exempting from the anti-SLAPP statute (section 425.16) </a:t>
            </a:r>
            <a:r>
              <a:rPr kumimoji="0" lang="en-US" sz="2000" b="0" i="0" u="none" strike="noStrike" kern="1200" cap="none" spc="0" normalizeH="0" baseline="0" noProof="0" dirty="0">
                <a:ln>
                  <a:noFill/>
                </a:ln>
                <a:solidFill>
                  <a:prstClr val="black"/>
                </a:solidFill>
                <a:effectLst/>
                <a:uLnTx/>
                <a:uFillTx/>
                <a:latin typeface="Calibri"/>
                <a:ea typeface="+mn-ea"/>
                <a:cs typeface="+mn-cs"/>
              </a:rPr>
              <a:t>actions to enforce a no contest clause would further important policies underlying trusts and estates:</a:t>
            </a:r>
          </a:p>
          <a:p>
            <a:pPr lvl="1"/>
            <a:r>
              <a:rPr lang="en-US" dirty="0">
                <a:solidFill>
                  <a:prstClr val="black"/>
                </a:solidFill>
                <a:latin typeface="Calibri" panose="020F0502020204030204" pitchFamily="34" charset="0"/>
                <a:cs typeface="Calibri" panose="020F0502020204030204" pitchFamily="34" charset="0"/>
              </a:rPr>
              <a:t>E</a:t>
            </a:r>
            <a:r>
              <a:rPr lang="en-US" b="0" i="0" u="none" strike="noStrike" baseline="0" dirty="0">
                <a:latin typeface="Calibri" panose="020F0502020204030204" pitchFamily="34" charset="0"/>
                <a:cs typeface="Calibri" panose="020F0502020204030204" pitchFamily="34" charset="0"/>
              </a:rPr>
              <a:t>fficient administration of trusts and estates</a:t>
            </a:r>
          </a:p>
          <a:p>
            <a:pPr lvl="1"/>
            <a:r>
              <a:rPr lang="en-US" dirty="0">
                <a:latin typeface="Calibri" panose="020F0502020204030204" pitchFamily="34" charset="0"/>
                <a:cs typeface="Calibri" panose="020F0502020204030204" pitchFamily="34" charset="0"/>
              </a:rPr>
              <a:t>E</a:t>
            </a:r>
            <a:r>
              <a:rPr lang="en-US" b="0" i="0" u="none" strike="noStrike" baseline="0" dirty="0">
                <a:latin typeface="Calibri" panose="020F0502020204030204" pitchFamily="34" charset="0"/>
                <a:cs typeface="Calibri" panose="020F0502020204030204" pitchFamily="34" charset="0"/>
              </a:rPr>
              <a:t>ffectuating settlor’s intent to enforce no contest clauses</a:t>
            </a:r>
          </a:p>
          <a:p>
            <a:pPr lvl="1"/>
            <a:r>
              <a:rPr lang="en-US" dirty="0">
                <a:latin typeface="Calibri" panose="020F0502020204030204" pitchFamily="34" charset="0"/>
                <a:cs typeface="Calibri" panose="020F0502020204030204" pitchFamily="34" charset="0"/>
              </a:rPr>
              <a:t>Avoiding a shift in the</a:t>
            </a:r>
            <a:r>
              <a:rPr lang="en-US" b="0" i="0" u="none" strike="noStrike" baseline="0" dirty="0">
                <a:latin typeface="Calibri" panose="020F0502020204030204" pitchFamily="34" charset="0"/>
                <a:cs typeface="Calibri" panose="020F0502020204030204" pitchFamily="34" charset="0"/>
              </a:rPr>
              <a:t> burden of proof from the contestant to show probable cause to bring the contest, to the respondent to show </a:t>
            </a:r>
            <a:r>
              <a:rPr kumimoji="0" lang="en-US" b="0" i="0" u="none" strike="noStrike" kern="1200" cap="none" spc="0" normalizeH="0" baseline="0" noProof="0" dirty="0">
                <a:ln>
                  <a:noFill/>
                </a:ln>
                <a:solidFill>
                  <a:prstClr val="black"/>
                </a:solidFill>
                <a:effectLst/>
                <a:uLnTx/>
                <a:uFillTx/>
                <a:latin typeface="Calibri"/>
                <a:ea typeface="+mn-ea"/>
                <a:cs typeface="+mn-cs"/>
              </a:rPr>
              <a:t>a probability of success of prevailing on their claim to enforce the no contest clause</a:t>
            </a:r>
            <a:endParaRPr lang="en-US" b="0" i="0" u="none" strike="noStrike" baseline="0"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A</a:t>
            </a:r>
            <a:r>
              <a:rPr lang="en-US" b="0" i="0" u="none" strike="noStrike" baseline="0" dirty="0">
                <a:latin typeface="Calibri" panose="020F0502020204030204" pitchFamily="34" charset="0"/>
                <a:cs typeface="Calibri" panose="020F0502020204030204" pitchFamily="34" charset="0"/>
              </a:rPr>
              <a:t>voiding the problems that arose with the repealed safe harbor statute [former Probate Code section 21320]  </a:t>
            </a:r>
          </a:p>
          <a:p>
            <a:pPr lvl="1"/>
            <a:endParaRPr lang="en-US" sz="2000" dirty="0"/>
          </a:p>
        </p:txBody>
      </p:sp>
      <p:sp>
        <p:nvSpPr>
          <p:cNvPr id="4" name="Slide Number Placeholder 3">
            <a:extLst>
              <a:ext uri="{FF2B5EF4-FFF2-40B4-BE49-F238E27FC236}">
                <a16:creationId xmlns:a16="http://schemas.microsoft.com/office/drawing/2014/main" id="{D6F405E3-ED05-4CAB-9249-DF6F5C846784}"/>
              </a:ext>
            </a:extLst>
          </p:cNvPr>
          <p:cNvSpPr>
            <a:spLocks noGrp="1"/>
          </p:cNvSpPr>
          <p:nvPr>
            <p:ph type="sldNum" sz="quarter" idx="12"/>
          </p:nvPr>
        </p:nvSpPr>
        <p:spPr/>
        <p:txBody>
          <a:bodyPr/>
          <a:lstStyle/>
          <a:p>
            <a:fld id="{B642D40D-FF09-4861-B93C-74C2F7D95310}" type="slidenum">
              <a:rPr lang="en-US" smtClean="0"/>
              <a:t>28</a:t>
            </a:fld>
            <a:endParaRPr lang="en-US" dirty="0"/>
          </a:p>
        </p:txBody>
      </p:sp>
    </p:spTree>
    <p:extLst>
      <p:ext uri="{BB962C8B-B14F-4D97-AF65-F5344CB8AC3E}">
        <p14:creationId xmlns:p14="http://schemas.microsoft.com/office/powerpoint/2010/main" val="2710748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4790" y="384702"/>
            <a:ext cx="8229600" cy="1143000"/>
          </a:xfrm>
        </p:spPr>
        <p:txBody>
          <a:bodyPr>
            <a:normAutofit/>
          </a:bodyPr>
          <a:lstStyle/>
          <a:p>
            <a:pPr marL="806450" indent="-806450" algn="l"/>
            <a:r>
              <a:rPr lang="en-US" b="1" dirty="0"/>
              <a:t>VII.    HYPOS</a:t>
            </a:r>
            <a:endParaRPr lang="en-US" dirty="0"/>
          </a:p>
        </p:txBody>
      </p:sp>
      <p:sp>
        <p:nvSpPr>
          <p:cNvPr id="3" name="Content Placeholder 2"/>
          <p:cNvSpPr>
            <a:spLocks noGrp="1"/>
          </p:cNvSpPr>
          <p:nvPr>
            <p:ph idx="1"/>
          </p:nvPr>
        </p:nvSpPr>
        <p:spPr>
          <a:xfrm>
            <a:off x="982133" y="1676400"/>
            <a:ext cx="7704667" cy="4323416"/>
          </a:xfrm>
        </p:spPr>
        <p:txBody>
          <a:bodyPr>
            <a:normAutofit fontScale="92500" lnSpcReduction="20000"/>
          </a:bodyPr>
          <a:lstStyle/>
          <a:p>
            <a:pPr marL="569913" lvl="1" indent="-344488"/>
            <a:r>
              <a:rPr lang="en-US" sz="2400" dirty="0"/>
              <a:t>Hypo Number One</a:t>
            </a:r>
          </a:p>
          <a:p>
            <a:pPr marL="1257300" lvl="1" indent="-342900">
              <a:buFont typeface="Courier New" panose="02070309020205020404" pitchFamily="49" charset="0"/>
              <a:buChar char="o"/>
            </a:pPr>
            <a:r>
              <a:rPr lang="en-US" sz="2400" dirty="0"/>
              <a:t>Mary files a probate court petition to invalidate her father’s trust, which gave everything to father’s second wife Jane, based on father’s lack of capacity and Jane’s  undue influence.</a:t>
            </a:r>
          </a:p>
          <a:p>
            <a:pPr marL="914400" lvl="1" indent="0">
              <a:buNone/>
            </a:pPr>
            <a:endParaRPr lang="en-US" sz="900" dirty="0"/>
          </a:p>
          <a:p>
            <a:pPr marL="1257300" lvl="1" indent="-342900">
              <a:buFont typeface="Courier New" panose="02070309020205020404" pitchFamily="49" charset="0"/>
              <a:buChar char="o"/>
            </a:pPr>
            <a:r>
              <a:rPr lang="en-US" sz="2400" dirty="0"/>
              <a:t>While the probate action was pending Jane sues Mary for Intentional Contractual Interference and Intentional Interference with Expected Inheritance.  Jane asserts that the trust instrument provided her with a contractual expectation and an expectation of an inheritance, and the baseless claims in Mary’s probate petition interfered with both expectations, causing damage to Jane. </a:t>
            </a:r>
          </a:p>
          <a:p>
            <a:pPr lvl="1"/>
            <a:endParaRPr lang="en-US" sz="2400" dirty="0"/>
          </a:p>
        </p:txBody>
      </p:sp>
      <p:sp>
        <p:nvSpPr>
          <p:cNvPr id="4" name="Slide Number Placeholder 3">
            <a:extLst>
              <a:ext uri="{FF2B5EF4-FFF2-40B4-BE49-F238E27FC236}">
                <a16:creationId xmlns:a16="http://schemas.microsoft.com/office/drawing/2014/main" id="{415D1165-54C3-4296-B00B-246A776BA7E3}"/>
              </a:ext>
            </a:extLst>
          </p:cNvPr>
          <p:cNvSpPr>
            <a:spLocks noGrp="1"/>
          </p:cNvSpPr>
          <p:nvPr>
            <p:ph type="sldNum" sz="quarter" idx="12"/>
          </p:nvPr>
        </p:nvSpPr>
        <p:spPr/>
        <p:txBody>
          <a:bodyPr/>
          <a:lstStyle/>
          <a:p>
            <a:fld id="{B642D40D-FF09-4861-B93C-74C2F7D95310}" type="slidenum">
              <a:rPr lang="en-US" smtClean="0"/>
              <a:t>29</a:t>
            </a:fld>
            <a:endParaRPr lang="en-US" dirty="0"/>
          </a:p>
        </p:txBody>
      </p:sp>
    </p:spTree>
    <p:extLst>
      <p:ext uri="{BB962C8B-B14F-4D97-AF65-F5344CB8AC3E}">
        <p14:creationId xmlns:p14="http://schemas.microsoft.com/office/powerpoint/2010/main" val="451431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703DF-DC1B-4C39-8A4A-438000C92A30}"/>
              </a:ext>
            </a:extLst>
          </p:cNvPr>
          <p:cNvSpPr>
            <a:spLocks noGrp="1"/>
          </p:cNvSpPr>
          <p:nvPr>
            <p:ph type="title"/>
          </p:nvPr>
        </p:nvSpPr>
        <p:spPr/>
        <p:txBody>
          <a:bodyPr/>
          <a:lstStyle/>
          <a:p>
            <a:pPr algn="just"/>
            <a:r>
              <a:rPr lang="en-US" b="1" dirty="0"/>
              <a:t>I.  	Overview (Cont.)</a:t>
            </a:r>
          </a:p>
        </p:txBody>
      </p:sp>
      <p:sp>
        <p:nvSpPr>
          <p:cNvPr id="3" name="Content Placeholder 2">
            <a:extLst>
              <a:ext uri="{FF2B5EF4-FFF2-40B4-BE49-F238E27FC236}">
                <a16:creationId xmlns:a16="http://schemas.microsoft.com/office/drawing/2014/main" id="{A0014B11-C723-41E0-B9F3-E0E91E7BAEC1}"/>
              </a:ext>
            </a:extLst>
          </p:cNvPr>
          <p:cNvSpPr>
            <a:spLocks noGrp="1"/>
          </p:cNvSpPr>
          <p:nvPr>
            <p:ph idx="1"/>
          </p:nvPr>
        </p:nvSpPr>
        <p:spPr>
          <a:xfrm>
            <a:off x="982133" y="2057400"/>
            <a:ext cx="7704667" cy="3942416"/>
          </a:xfrm>
        </p:spPr>
        <p:txBody>
          <a:bodyPr>
            <a:normAutofit/>
          </a:bodyPr>
          <a:lstStyle/>
          <a:p>
            <a:r>
              <a:rPr lang="en-US" dirty="0"/>
              <a:t>Anti-SLAPP in the Trusts and Estates context</a:t>
            </a:r>
          </a:p>
          <a:p>
            <a:r>
              <a:rPr lang="en-US" dirty="0"/>
              <a:t>Its availability</a:t>
            </a:r>
          </a:p>
          <a:p>
            <a:r>
              <a:rPr lang="en-US" dirty="0"/>
              <a:t>The cases discussing it</a:t>
            </a:r>
          </a:p>
          <a:p>
            <a:r>
              <a:rPr lang="en-US" dirty="0"/>
              <a:t>The intersection with the No-Contest law</a:t>
            </a:r>
          </a:p>
          <a:p>
            <a:r>
              <a:rPr lang="en-US" dirty="0"/>
              <a:t>The problems arising from the use of Anti-SLAPP motions in the No-Contest Context</a:t>
            </a:r>
          </a:p>
          <a:p>
            <a:r>
              <a:rPr lang="en-US" dirty="0"/>
              <a:t>TEXCOM’s legislative proposal to address those problems</a:t>
            </a:r>
          </a:p>
          <a:p>
            <a:r>
              <a:rPr lang="en-US" dirty="0"/>
              <a:t>Hypotheticals</a:t>
            </a:r>
          </a:p>
        </p:txBody>
      </p:sp>
      <p:sp>
        <p:nvSpPr>
          <p:cNvPr id="4" name="Slide Number Placeholder 3">
            <a:extLst>
              <a:ext uri="{FF2B5EF4-FFF2-40B4-BE49-F238E27FC236}">
                <a16:creationId xmlns:a16="http://schemas.microsoft.com/office/drawing/2014/main" id="{03C3CD72-6376-4861-AADE-6D4A9BBE13A8}"/>
              </a:ext>
            </a:extLst>
          </p:cNvPr>
          <p:cNvSpPr>
            <a:spLocks noGrp="1"/>
          </p:cNvSpPr>
          <p:nvPr>
            <p:ph type="sldNum" sz="quarter" idx="12"/>
          </p:nvPr>
        </p:nvSpPr>
        <p:spPr/>
        <p:txBody>
          <a:bodyPr/>
          <a:lstStyle/>
          <a:p>
            <a:fld id="{B642D40D-FF09-4861-B93C-74C2F7D95310}" type="slidenum">
              <a:rPr lang="en-US" smtClean="0"/>
              <a:t>3</a:t>
            </a:fld>
            <a:endParaRPr lang="en-US" dirty="0"/>
          </a:p>
        </p:txBody>
      </p:sp>
    </p:spTree>
    <p:extLst>
      <p:ext uri="{BB962C8B-B14F-4D97-AF65-F5344CB8AC3E}">
        <p14:creationId xmlns:p14="http://schemas.microsoft.com/office/powerpoint/2010/main" val="5039681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56ED4-DAB0-48A3-83C1-D533196A3C78}"/>
              </a:ext>
            </a:extLst>
          </p:cNvPr>
          <p:cNvSpPr>
            <a:spLocks noGrp="1"/>
          </p:cNvSpPr>
          <p:nvPr>
            <p:ph type="title"/>
          </p:nvPr>
        </p:nvSpPr>
        <p:spPr/>
        <p:txBody>
          <a:bodyPr/>
          <a:lstStyle/>
          <a:p>
            <a:pPr algn="l"/>
            <a:r>
              <a:rPr lang="en-US" sz="4000" b="1" dirty="0"/>
              <a:t>VII.    HYPOS (cont.)</a:t>
            </a:r>
            <a:endParaRPr lang="en-US" dirty="0"/>
          </a:p>
        </p:txBody>
      </p:sp>
      <p:sp>
        <p:nvSpPr>
          <p:cNvPr id="3" name="Content Placeholder 2">
            <a:extLst>
              <a:ext uri="{FF2B5EF4-FFF2-40B4-BE49-F238E27FC236}">
                <a16:creationId xmlns:a16="http://schemas.microsoft.com/office/drawing/2014/main" id="{027AABB2-F899-4B84-AA77-1D83884DA867}"/>
              </a:ext>
            </a:extLst>
          </p:cNvPr>
          <p:cNvSpPr>
            <a:spLocks noGrp="1"/>
          </p:cNvSpPr>
          <p:nvPr>
            <p:ph idx="1"/>
          </p:nvPr>
        </p:nvSpPr>
        <p:spPr>
          <a:xfrm>
            <a:off x="982133" y="2057400"/>
            <a:ext cx="7704667" cy="3352800"/>
          </a:xfrm>
        </p:spPr>
        <p:txBody>
          <a:bodyPr>
            <a:normAutofit/>
          </a:bodyPr>
          <a:lstStyle/>
          <a:p>
            <a:pPr marL="463550" indent="-463550"/>
            <a:r>
              <a:rPr lang="en-US" sz="2800" dirty="0"/>
              <a:t>Is Jane’s complaint subject to an anti-SLAPP motion by Mary?</a:t>
            </a:r>
          </a:p>
          <a:p>
            <a:pPr marL="0" indent="0">
              <a:buNone/>
            </a:pPr>
            <a:endParaRPr lang="en-US" sz="2800" dirty="0"/>
          </a:p>
          <a:p>
            <a:pPr marL="463550" indent="-463550"/>
            <a:r>
              <a:rPr lang="en-US" sz="2800" dirty="0"/>
              <a:t>If so, will Mary prevail on her anti-SLAPP motion?</a:t>
            </a:r>
          </a:p>
        </p:txBody>
      </p:sp>
      <p:sp>
        <p:nvSpPr>
          <p:cNvPr id="4" name="Slide Number Placeholder 3">
            <a:extLst>
              <a:ext uri="{FF2B5EF4-FFF2-40B4-BE49-F238E27FC236}">
                <a16:creationId xmlns:a16="http://schemas.microsoft.com/office/drawing/2014/main" id="{32E51F29-15C0-46EE-9BF0-95219F25425C}"/>
              </a:ext>
            </a:extLst>
          </p:cNvPr>
          <p:cNvSpPr>
            <a:spLocks noGrp="1"/>
          </p:cNvSpPr>
          <p:nvPr>
            <p:ph type="sldNum" sz="quarter" idx="12"/>
          </p:nvPr>
        </p:nvSpPr>
        <p:spPr/>
        <p:txBody>
          <a:bodyPr/>
          <a:lstStyle/>
          <a:p>
            <a:fld id="{B642D40D-FF09-4861-B93C-74C2F7D95310}" type="slidenum">
              <a:rPr lang="en-US" smtClean="0"/>
              <a:t>30</a:t>
            </a:fld>
            <a:endParaRPr lang="en-US" dirty="0"/>
          </a:p>
        </p:txBody>
      </p:sp>
    </p:spTree>
    <p:extLst>
      <p:ext uri="{BB962C8B-B14F-4D97-AF65-F5344CB8AC3E}">
        <p14:creationId xmlns:p14="http://schemas.microsoft.com/office/powerpoint/2010/main" val="3307322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50262-426C-4902-8B0A-38367438B795}"/>
              </a:ext>
            </a:extLst>
          </p:cNvPr>
          <p:cNvSpPr>
            <a:spLocks noGrp="1"/>
          </p:cNvSpPr>
          <p:nvPr>
            <p:ph type="title"/>
          </p:nvPr>
        </p:nvSpPr>
        <p:spPr>
          <a:xfrm>
            <a:off x="982133" y="457201"/>
            <a:ext cx="7704667" cy="1371599"/>
          </a:xfrm>
        </p:spPr>
        <p:txBody>
          <a:bodyPr/>
          <a:lstStyle/>
          <a:p>
            <a:pPr algn="l"/>
            <a:r>
              <a:rPr lang="en-US" sz="4000" b="1" dirty="0"/>
              <a:t>VII.    HYPOS (cont.)</a:t>
            </a:r>
            <a:endParaRPr lang="en-US" dirty="0"/>
          </a:p>
        </p:txBody>
      </p:sp>
      <p:sp>
        <p:nvSpPr>
          <p:cNvPr id="3" name="Content Placeholder 2">
            <a:extLst>
              <a:ext uri="{FF2B5EF4-FFF2-40B4-BE49-F238E27FC236}">
                <a16:creationId xmlns:a16="http://schemas.microsoft.com/office/drawing/2014/main" id="{00918F23-E9D0-41E0-AD0D-2FD7D64474C1}"/>
              </a:ext>
            </a:extLst>
          </p:cNvPr>
          <p:cNvSpPr>
            <a:spLocks noGrp="1"/>
          </p:cNvSpPr>
          <p:nvPr>
            <p:ph idx="1"/>
          </p:nvPr>
        </p:nvSpPr>
        <p:spPr>
          <a:xfrm>
            <a:off x="982133" y="1828800"/>
            <a:ext cx="7704667" cy="3657600"/>
          </a:xfrm>
        </p:spPr>
        <p:txBody>
          <a:bodyPr>
            <a:normAutofit fontScale="92500"/>
          </a:bodyPr>
          <a:lstStyle/>
          <a:p>
            <a:r>
              <a:rPr lang="en-US" dirty="0"/>
              <a:t>Hypo Number Two</a:t>
            </a:r>
          </a:p>
          <a:p>
            <a:pPr marL="1031875" indent="-342900">
              <a:buFont typeface="Courier New" panose="02070309020205020404" pitchFamily="49" charset="0"/>
              <a:buChar char="o"/>
            </a:pPr>
            <a:r>
              <a:rPr lang="en-US" dirty="0"/>
              <a:t>John, the younger brother of Jim, sues Jim for breach of fiduciary duty because Jim, as successor trustee of their parents’ family trust, filed a petition for instructions with the probate court urging an interpretation of an ambiguous provision of the trust that would disfavor John, and benefit their sister Susan.  The Court grants the petition for instructions, and the trust is distributed.</a:t>
            </a:r>
          </a:p>
          <a:p>
            <a:pPr marL="688975" indent="0">
              <a:buNone/>
            </a:pPr>
            <a:endParaRPr lang="en-US" sz="900" dirty="0"/>
          </a:p>
          <a:p>
            <a:pPr marL="1031875" indent="-342900">
              <a:buFont typeface="Courier New" panose="02070309020205020404" pitchFamily="49" charset="0"/>
              <a:buChar char="o"/>
            </a:pPr>
            <a:r>
              <a:rPr lang="en-US" dirty="0"/>
              <a:t>Jim later sues John for malicious prosecution.</a:t>
            </a:r>
          </a:p>
        </p:txBody>
      </p:sp>
      <p:sp>
        <p:nvSpPr>
          <p:cNvPr id="4" name="Slide Number Placeholder 3">
            <a:extLst>
              <a:ext uri="{FF2B5EF4-FFF2-40B4-BE49-F238E27FC236}">
                <a16:creationId xmlns:a16="http://schemas.microsoft.com/office/drawing/2014/main" id="{BB087780-167B-4443-91E9-8C443BEA5BE9}"/>
              </a:ext>
            </a:extLst>
          </p:cNvPr>
          <p:cNvSpPr>
            <a:spLocks noGrp="1"/>
          </p:cNvSpPr>
          <p:nvPr>
            <p:ph type="sldNum" sz="quarter" idx="12"/>
          </p:nvPr>
        </p:nvSpPr>
        <p:spPr/>
        <p:txBody>
          <a:bodyPr/>
          <a:lstStyle/>
          <a:p>
            <a:fld id="{B642D40D-FF09-4861-B93C-74C2F7D95310}" type="slidenum">
              <a:rPr lang="en-US" smtClean="0"/>
              <a:t>31</a:t>
            </a:fld>
            <a:endParaRPr lang="en-US" dirty="0"/>
          </a:p>
        </p:txBody>
      </p:sp>
    </p:spTree>
    <p:extLst>
      <p:ext uri="{BB962C8B-B14F-4D97-AF65-F5344CB8AC3E}">
        <p14:creationId xmlns:p14="http://schemas.microsoft.com/office/powerpoint/2010/main" val="31663313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E1A05-E4FC-4222-9FC4-64F7B89DAD8E}"/>
              </a:ext>
            </a:extLst>
          </p:cNvPr>
          <p:cNvSpPr>
            <a:spLocks noGrp="1"/>
          </p:cNvSpPr>
          <p:nvPr>
            <p:ph type="title"/>
          </p:nvPr>
        </p:nvSpPr>
        <p:spPr/>
        <p:txBody>
          <a:bodyPr/>
          <a:lstStyle/>
          <a:p>
            <a:pPr algn="l"/>
            <a:r>
              <a:rPr lang="en-US" sz="4000" b="1" dirty="0"/>
              <a:t>VII.    HYPOS (cont.)</a:t>
            </a:r>
            <a:endParaRPr lang="en-US" dirty="0"/>
          </a:p>
        </p:txBody>
      </p:sp>
      <p:sp>
        <p:nvSpPr>
          <p:cNvPr id="3" name="Content Placeholder 2">
            <a:extLst>
              <a:ext uri="{FF2B5EF4-FFF2-40B4-BE49-F238E27FC236}">
                <a16:creationId xmlns:a16="http://schemas.microsoft.com/office/drawing/2014/main" id="{9264310D-F54E-4379-9976-B2A49EEC94DF}"/>
              </a:ext>
            </a:extLst>
          </p:cNvPr>
          <p:cNvSpPr>
            <a:spLocks noGrp="1"/>
          </p:cNvSpPr>
          <p:nvPr>
            <p:ph idx="1"/>
          </p:nvPr>
        </p:nvSpPr>
        <p:spPr>
          <a:xfrm>
            <a:off x="982133" y="2667000"/>
            <a:ext cx="7704667" cy="2514600"/>
          </a:xfrm>
        </p:spPr>
        <p:txBody>
          <a:bodyPr>
            <a:normAutofit lnSpcReduction="10000"/>
          </a:bodyPr>
          <a:lstStyle/>
          <a:p>
            <a:pPr marL="463550" indent="-463550"/>
            <a:r>
              <a:rPr lang="en-US" sz="2800" dirty="0"/>
              <a:t>Is Jim’s complaint subject to an anti-SLAPP motion by John?</a:t>
            </a:r>
          </a:p>
          <a:p>
            <a:pPr marL="463550" indent="-463550"/>
            <a:endParaRPr lang="en-US" sz="2800" dirty="0"/>
          </a:p>
          <a:p>
            <a:pPr marL="463550" indent="-463550"/>
            <a:r>
              <a:rPr lang="en-US" sz="2800" dirty="0"/>
              <a:t>If so, will John prevail on his anti-SLAPP motion?</a:t>
            </a:r>
          </a:p>
          <a:p>
            <a:endParaRPr lang="en-US" dirty="0"/>
          </a:p>
        </p:txBody>
      </p:sp>
      <p:sp>
        <p:nvSpPr>
          <p:cNvPr id="4" name="Slide Number Placeholder 3">
            <a:extLst>
              <a:ext uri="{FF2B5EF4-FFF2-40B4-BE49-F238E27FC236}">
                <a16:creationId xmlns:a16="http://schemas.microsoft.com/office/drawing/2014/main" id="{981E685D-7974-4390-B6F9-68A1BAB59C1F}"/>
              </a:ext>
            </a:extLst>
          </p:cNvPr>
          <p:cNvSpPr>
            <a:spLocks noGrp="1"/>
          </p:cNvSpPr>
          <p:nvPr>
            <p:ph type="sldNum" sz="quarter" idx="12"/>
          </p:nvPr>
        </p:nvSpPr>
        <p:spPr/>
        <p:txBody>
          <a:bodyPr/>
          <a:lstStyle/>
          <a:p>
            <a:fld id="{B642D40D-FF09-4861-B93C-74C2F7D95310}" type="slidenum">
              <a:rPr lang="en-US" smtClean="0"/>
              <a:t>32</a:t>
            </a:fld>
            <a:endParaRPr lang="en-US" dirty="0"/>
          </a:p>
        </p:txBody>
      </p:sp>
    </p:spTree>
    <p:extLst>
      <p:ext uri="{BB962C8B-B14F-4D97-AF65-F5344CB8AC3E}">
        <p14:creationId xmlns:p14="http://schemas.microsoft.com/office/powerpoint/2010/main" val="749693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893C-9AAA-4860-A539-A52E2450FFCA}"/>
              </a:ext>
            </a:extLst>
          </p:cNvPr>
          <p:cNvSpPr>
            <a:spLocks noGrp="1"/>
          </p:cNvSpPr>
          <p:nvPr>
            <p:ph type="title"/>
          </p:nvPr>
        </p:nvSpPr>
        <p:spPr/>
        <p:txBody>
          <a:bodyPr/>
          <a:lstStyle/>
          <a:p>
            <a:pPr algn="just"/>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VII.    HYPOS (cont.)</a:t>
            </a:r>
            <a:endParaRPr lang="en-US" dirty="0"/>
          </a:p>
        </p:txBody>
      </p:sp>
      <p:sp>
        <p:nvSpPr>
          <p:cNvPr id="3" name="Content Placeholder 2">
            <a:extLst>
              <a:ext uri="{FF2B5EF4-FFF2-40B4-BE49-F238E27FC236}">
                <a16:creationId xmlns:a16="http://schemas.microsoft.com/office/drawing/2014/main" id="{DE80ADE4-50A2-43A0-B46B-2DB74BD0A9B2}"/>
              </a:ext>
            </a:extLst>
          </p:cNvPr>
          <p:cNvSpPr>
            <a:spLocks noGrp="1"/>
          </p:cNvSpPr>
          <p:nvPr>
            <p:ph idx="1"/>
          </p:nvPr>
        </p:nvSpPr>
        <p:spPr>
          <a:xfrm>
            <a:off x="982133" y="2057400"/>
            <a:ext cx="7704667" cy="3942416"/>
          </a:xfrm>
        </p:spPr>
        <p:txBody>
          <a:bodyPr>
            <a:normAutofit fontScale="92500" lnSpcReduction="10000"/>
          </a:bodyPr>
          <a:lstStyle/>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Hypo Number Three</a:t>
            </a: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Trustee Ralph files a probate petition seeking modification of the dispositive provisions of the trust due to circumstances not known to the deceased settlors and not anticipated by them.  The Court denies Ralph’s petition on the basis that the continuation of the trust under its terms would not defeat or substantially impair the accomplishment of the purposes of the trust under Probate Code section 15409.  </a:t>
            </a: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endParaRPr lang="en-US" sz="900" dirty="0">
              <a:solidFill>
                <a:prstClr val="black"/>
              </a:solidFill>
              <a:latin typeface="Corbel" panose="020B0503020204020204"/>
            </a:endParaRP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r>
              <a:rPr kumimoji="0" lang="en-US" sz="2200" b="0" i="0" u="none" strike="noStrike" kern="1200" cap="none" spc="0" normalizeH="0" baseline="0" noProof="0" dirty="0">
                <a:ln>
                  <a:noFill/>
                </a:ln>
                <a:solidFill>
                  <a:prstClr val="black"/>
                </a:solidFill>
                <a:effectLst/>
                <a:uLnTx/>
                <a:uFillTx/>
                <a:latin typeface="Corbel" panose="020B0503020204020204"/>
                <a:ea typeface="+mn-ea"/>
                <a:cs typeface="+mn-cs"/>
              </a:rPr>
              <a:t>Beneficiary Max then sues Ralph for breach of fiduciary duty for needlessly wasting trust assets on legal expense for his failed petition seeking modification. </a:t>
            </a:r>
          </a:p>
          <a:p>
            <a:endParaRPr lang="en-US" dirty="0"/>
          </a:p>
        </p:txBody>
      </p:sp>
      <p:sp>
        <p:nvSpPr>
          <p:cNvPr id="4" name="Slide Number Placeholder 3">
            <a:extLst>
              <a:ext uri="{FF2B5EF4-FFF2-40B4-BE49-F238E27FC236}">
                <a16:creationId xmlns:a16="http://schemas.microsoft.com/office/drawing/2014/main" id="{F5B4FA00-DA5C-4EF4-93C8-CAC180697A86}"/>
              </a:ext>
            </a:extLst>
          </p:cNvPr>
          <p:cNvSpPr>
            <a:spLocks noGrp="1"/>
          </p:cNvSpPr>
          <p:nvPr>
            <p:ph type="sldNum" sz="quarter" idx="12"/>
          </p:nvPr>
        </p:nvSpPr>
        <p:spPr/>
        <p:txBody>
          <a:bodyPr/>
          <a:lstStyle/>
          <a:p>
            <a:fld id="{B642D40D-FF09-4861-B93C-74C2F7D95310}" type="slidenum">
              <a:rPr lang="en-US" smtClean="0"/>
              <a:t>33</a:t>
            </a:fld>
            <a:endParaRPr lang="en-US" dirty="0"/>
          </a:p>
        </p:txBody>
      </p:sp>
    </p:spTree>
    <p:extLst>
      <p:ext uri="{BB962C8B-B14F-4D97-AF65-F5344CB8AC3E}">
        <p14:creationId xmlns:p14="http://schemas.microsoft.com/office/powerpoint/2010/main" val="14670912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D557F-CE86-49CD-966F-F420A8314EFC}"/>
              </a:ext>
            </a:extLst>
          </p:cNvPr>
          <p:cNvSpPr>
            <a:spLocks noGrp="1"/>
          </p:cNvSpPr>
          <p:nvPr>
            <p:ph type="title"/>
          </p:nvPr>
        </p:nvSpPr>
        <p:spPr/>
        <p:txBody>
          <a:bodyPr/>
          <a:lstStyle/>
          <a:p>
            <a:pPr algn="just"/>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VII.    HYPOS (cont.)</a:t>
            </a:r>
            <a:endParaRPr lang="en-US" dirty="0"/>
          </a:p>
        </p:txBody>
      </p:sp>
      <p:sp>
        <p:nvSpPr>
          <p:cNvPr id="3" name="Content Placeholder 2">
            <a:extLst>
              <a:ext uri="{FF2B5EF4-FFF2-40B4-BE49-F238E27FC236}">
                <a16:creationId xmlns:a16="http://schemas.microsoft.com/office/drawing/2014/main" id="{C3C3E36A-0A6D-4AE2-AFB8-CCB75063CC63}"/>
              </a:ext>
            </a:extLst>
          </p:cNvPr>
          <p:cNvSpPr>
            <a:spLocks noGrp="1"/>
          </p:cNvSpPr>
          <p:nvPr>
            <p:ph idx="1"/>
          </p:nvPr>
        </p:nvSpPr>
        <p:spPr>
          <a:xfrm>
            <a:off x="982133" y="2362200"/>
            <a:ext cx="7704667" cy="3637616"/>
          </a:xfrm>
        </p:spPr>
        <p:txBody>
          <a:bodyPr/>
          <a:lstStyle/>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Is Max’s suit subject to an anti-SLAPP motion by Ralph?</a:t>
            </a:r>
          </a:p>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If so, will Ralph prevail on his anti-SLAPP motion?</a:t>
            </a:r>
          </a:p>
          <a:p>
            <a:endParaRPr lang="en-US" dirty="0"/>
          </a:p>
        </p:txBody>
      </p:sp>
      <p:sp>
        <p:nvSpPr>
          <p:cNvPr id="4" name="Slide Number Placeholder 3">
            <a:extLst>
              <a:ext uri="{FF2B5EF4-FFF2-40B4-BE49-F238E27FC236}">
                <a16:creationId xmlns:a16="http://schemas.microsoft.com/office/drawing/2014/main" id="{8EA03118-5C31-4E31-BEDD-AE3A4F38A23D}"/>
              </a:ext>
            </a:extLst>
          </p:cNvPr>
          <p:cNvSpPr>
            <a:spLocks noGrp="1"/>
          </p:cNvSpPr>
          <p:nvPr>
            <p:ph type="sldNum" sz="quarter" idx="12"/>
          </p:nvPr>
        </p:nvSpPr>
        <p:spPr/>
        <p:txBody>
          <a:bodyPr/>
          <a:lstStyle/>
          <a:p>
            <a:fld id="{B642D40D-FF09-4861-B93C-74C2F7D95310}" type="slidenum">
              <a:rPr lang="en-US" smtClean="0"/>
              <a:t>34</a:t>
            </a:fld>
            <a:endParaRPr lang="en-US" dirty="0"/>
          </a:p>
        </p:txBody>
      </p:sp>
    </p:spTree>
    <p:extLst>
      <p:ext uri="{BB962C8B-B14F-4D97-AF65-F5344CB8AC3E}">
        <p14:creationId xmlns:p14="http://schemas.microsoft.com/office/powerpoint/2010/main" val="1522959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95B94-85F8-4569-BB98-3B6FC125F039}"/>
              </a:ext>
            </a:extLst>
          </p:cNvPr>
          <p:cNvSpPr>
            <a:spLocks noGrp="1"/>
          </p:cNvSpPr>
          <p:nvPr>
            <p:ph type="title"/>
          </p:nvPr>
        </p:nvSpPr>
        <p:spPr/>
        <p:txBody>
          <a:bodyPr/>
          <a:lstStyle/>
          <a:p>
            <a:pPr algn="just"/>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VII.    HYPOS (cont.)</a:t>
            </a:r>
            <a:endParaRPr lang="en-US" dirty="0"/>
          </a:p>
        </p:txBody>
      </p:sp>
      <p:sp>
        <p:nvSpPr>
          <p:cNvPr id="3" name="Content Placeholder 2">
            <a:extLst>
              <a:ext uri="{FF2B5EF4-FFF2-40B4-BE49-F238E27FC236}">
                <a16:creationId xmlns:a16="http://schemas.microsoft.com/office/drawing/2014/main" id="{C5707FB8-93C0-4CAE-86BD-D572412CBC92}"/>
              </a:ext>
            </a:extLst>
          </p:cNvPr>
          <p:cNvSpPr>
            <a:spLocks noGrp="1"/>
          </p:cNvSpPr>
          <p:nvPr>
            <p:ph idx="1"/>
          </p:nvPr>
        </p:nvSpPr>
        <p:spPr>
          <a:xfrm>
            <a:off x="982133" y="2133600"/>
            <a:ext cx="7704667" cy="3866216"/>
          </a:xfrm>
        </p:spPr>
        <p:txBody>
          <a:bodyPr>
            <a:normAutofit fontScale="92500"/>
          </a:bodyPr>
          <a:lstStyle/>
          <a:p>
            <a:pPr marL="285750" marR="0" lvl="0" indent="-2857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000" b="0" i="0" u="none" strike="noStrike" kern="1200" cap="none" spc="0" normalizeH="0" baseline="0" noProof="0" dirty="0">
                <a:ln>
                  <a:noFill/>
                </a:ln>
                <a:solidFill>
                  <a:prstClr val="black"/>
                </a:solidFill>
                <a:effectLst/>
                <a:uLnTx/>
                <a:uFillTx/>
                <a:latin typeface="Corbel" panose="020B0503020204020204"/>
                <a:ea typeface="+mn-ea"/>
                <a:cs typeface="+mn-cs"/>
              </a:rPr>
              <a:t>Hypo Number Four</a:t>
            </a: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r>
              <a:rPr kumimoji="0" lang="en-US" sz="2000" b="0" i="0" u="none" strike="noStrike" kern="1200" cap="none" spc="0" normalizeH="0" baseline="0" noProof="0" dirty="0">
                <a:ln>
                  <a:noFill/>
                </a:ln>
                <a:solidFill>
                  <a:prstClr val="black"/>
                </a:solidFill>
                <a:effectLst/>
                <a:uLnTx/>
                <a:uFillTx/>
                <a:latin typeface="Corbel" panose="020B0503020204020204"/>
                <a:ea typeface="+mn-ea"/>
                <a:cs typeface="+mn-cs"/>
              </a:rPr>
              <a:t>Same facts as Hypo Number Three:  Trustee Ralph files a probate petition seeking modification of the dispositive provisions of the trust due to circumstances not known to the deceased settlors and not anticipated by them.  The Court denies Ralph’s petition on the basis that the continuation of the trust under its terms would not defeat or substantially impair the accomplishment of the purposes of the trust under Probate Code section 15409.  </a:t>
            </a: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endParaRPr kumimoji="0" lang="en-US" sz="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1031875" marR="0" lvl="0" indent="-342900" algn="l" defTabSz="457200" rtl="0" eaLnBrk="1" fontAlgn="auto" latinLnBrk="0" hangingPunct="1">
              <a:lnSpc>
                <a:spcPct val="100000"/>
              </a:lnSpc>
              <a:spcBef>
                <a:spcPct val="20000"/>
              </a:spcBef>
              <a:spcAft>
                <a:spcPts val="600"/>
              </a:spcAft>
              <a:buClr>
                <a:srgbClr val="30ACEC">
                  <a:lumMod val="75000"/>
                </a:srgbClr>
              </a:buClr>
              <a:buSzPct val="145000"/>
              <a:buFont typeface="Courier New" panose="02070309020205020404" pitchFamily="49" charset="0"/>
              <a:buChar char="o"/>
              <a:tabLst/>
              <a:defRPr/>
            </a:pPr>
            <a:r>
              <a:rPr kumimoji="0" lang="en-US" sz="2000" b="0" i="0" u="none" strike="noStrike" kern="1200" cap="none" spc="0" normalizeH="0" baseline="0" noProof="0" dirty="0">
                <a:ln>
                  <a:noFill/>
                </a:ln>
                <a:solidFill>
                  <a:prstClr val="black"/>
                </a:solidFill>
                <a:effectLst/>
                <a:uLnTx/>
                <a:uFillTx/>
                <a:latin typeface="Corbel" panose="020B0503020204020204"/>
                <a:ea typeface="+mn-ea"/>
                <a:cs typeface="+mn-cs"/>
              </a:rPr>
              <a:t>Because Ralph is judgment proof, beneficiary Max sues the lawyer representing Ralph as trustee, Wilma, for agreeing to file on Ralph’s behalf the petition seeking modification.  </a:t>
            </a:r>
          </a:p>
          <a:p>
            <a:endParaRPr lang="en-US" dirty="0"/>
          </a:p>
        </p:txBody>
      </p:sp>
      <p:sp>
        <p:nvSpPr>
          <p:cNvPr id="4" name="Slide Number Placeholder 3">
            <a:extLst>
              <a:ext uri="{FF2B5EF4-FFF2-40B4-BE49-F238E27FC236}">
                <a16:creationId xmlns:a16="http://schemas.microsoft.com/office/drawing/2014/main" id="{F9848DC7-ED42-4183-A628-F5014D5C24DC}"/>
              </a:ext>
            </a:extLst>
          </p:cNvPr>
          <p:cNvSpPr>
            <a:spLocks noGrp="1"/>
          </p:cNvSpPr>
          <p:nvPr>
            <p:ph type="sldNum" sz="quarter" idx="12"/>
          </p:nvPr>
        </p:nvSpPr>
        <p:spPr/>
        <p:txBody>
          <a:bodyPr/>
          <a:lstStyle/>
          <a:p>
            <a:fld id="{B642D40D-FF09-4861-B93C-74C2F7D95310}" type="slidenum">
              <a:rPr lang="en-US" smtClean="0"/>
              <a:t>35</a:t>
            </a:fld>
            <a:endParaRPr lang="en-US" dirty="0"/>
          </a:p>
        </p:txBody>
      </p:sp>
    </p:spTree>
    <p:extLst>
      <p:ext uri="{BB962C8B-B14F-4D97-AF65-F5344CB8AC3E}">
        <p14:creationId xmlns:p14="http://schemas.microsoft.com/office/powerpoint/2010/main" val="3998933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1F410-D5BB-4FDF-87CB-14FDBDE74D94}"/>
              </a:ext>
            </a:extLst>
          </p:cNvPr>
          <p:cNvSpPr>
            <a:spLocks noGrp="1"/>
          </p:cNvSpPr>
          <p:nvPr>
            <p:ph type="title"/>
          </p:nvPr>
        </p:nvSpPr>
        <p:spPr/>
        <p:txBody>
          <a:bodyPr/>
          <a:lstStyle/>
          <a:p>
            <a:pPr algn="just"/>
            <a:r>
              <a:rPr kumimoji="0" lang="en-US" sz="4000" b="1" i="0" u="none" strike="noStrike" kern="1200" cap="none" spc="0" normalizeH="0" baseline="0" noProof="0" dirty="0">
                <a:ln w="3175" cmpd="sng">
                  <a:noFill/>
                </a:ln>
                <a:solidFill>
                  <a:prstClr val="black"/>
                </a:solidFill>
                <a:effectLst/>
                <a:uLnTx/>
                <a:uFillTx/>
                <a:latin typeface="Corbel" panose="020B0503020204020204"/>
                <a:ea typeface="+mj-ea"/>
                <a:cs typeface="+mj-cs"/>
              </a:rPr>
              <a:t>VII.    HYPOS (cont.)</a:t>
            </a:r>
            <a:endParaRPr lang="en-US" dirty="0"/>
          </a:p>
        </p:txBody>
      </p:sp>
      <p:sp>
        <p:nvSpPr>
          <p:cNvPr id="3" name="Content Placeholder 2">
            <a:extLst>
              <a:ext uri="{FF2B5EF4-FFF2-40B4-BE49-F238E27FC236}">
                <a16:creationId xmlns:a16="http://schemas.microsoft.com/office/drawing/2014/main" id="{44DBD974-D3D9-4E9D-93DE-5DBB2C87CAC5}"/>
              </a:ext>
            </a:extLst>
          </p:cNvPr>
          <p:cNvSpPr>
            <a:spLocks noGrp="1"/>
          </p:cNvSpPr>
          <p:nvPr>
            <p:ph idx="1"/>
          </p:nvPr>
        </p:nvSpPr>
        <p:spPr/>
        <p:txBody>
          <a:bodyPr/>
          <a:lstStyle/>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Is Max’s suit against Wilma subject to an anti-SLAPP motion by Wilma?</a:t>
            </a:r>
          </a:p>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endPar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endParaRPr>
          </a:p>
          <a:p>
            <a:pPr marL="463550" marR="0" lvl="0" indent="-463550" algn="l" defTabSz="457200" rtl="0" eaLnBrk="1" fontAlgn="auto" latinLnBrk="0" hangingPunct="1">
              <a:lnSpc>
                <a:spcPct val="100000"/>
              </a:lnSpc>
              <a:spcBef>
                <a:spcPct val="20000"/>
              </a:spcBef>
              <a:spcAft>
                <a:spcPts val="600"/>
              </a:spcAft>
              <a:buClr>
                <a:srgbClr val="30ACEC">
                  <a:lumMod val="75000"/>
                </a:srgbClr>
              </a:buClr>
              <a:buSzPct val="145000"/>
              <a:buFont typeface="Arial"/>
              <a:buChar char="•"/>
              <a:tabLst/>
              <a:defRPr/>
            </a:pPr>
            <a:r>
              <a:rPr kumimoji="0" lang="en-US" sz="2800" b="0" i="0" u="none" strike="noStrike" kern="1200" cap="none" spc="0" normalizeH="0" baseline="0" noProof="0" dirty="0">
                <a:ln>
                  <a:noFill/>
                </a:ln>
                <a:solidFill>
                  <a:prstClr val="black"/>
                </a:solidFill>
                <a:effectLst/>
                <a:uLnTx/>
                <a:uFillTx/>
                <a:latin typeface="Corbel" panose="020B0503020204020204"/>
                <a:ea typeface="+mn-ea"/>
                <a:cs typeface="+mn-cs"/>
              </a:rPr>
              <a:t>If so, will Wilma prevail on her anti-SLAPP motion?</a:t>
            </a:r>
          </a:p>
          <a:p>
            <a:endParaRPr lang="en-US" dirty="0"/>
          </a:p>
        </p:txBody>
      </p:sp>
      <p:sp>
        <p:nvSpPr>
          <p:cNvPr id="4" name="Slide Number Placeholder 3">
            <a:extLst>
              <a:ext uri="{FF2B5EF4-FFF2-40B4-BE49-F238E27FC236}">
                <a16:creationId xmlns:a16="http://schemas.microsoft.com/office/drawing/2014/main" id="{23480F34-50FB-4514-B64F-DC746811DB04}"/>
              </a:ext>
            </a:extLst>
          </p:cNvPr>
          <p:cNvSpPr>
            <a:spLocks noGrp="1"/>
          </p:cNvSpPr>
          <p:nvPr>
            <p:ph type="sldNum" sz="quarter" idx="12"/>
          </p:nvPr>
        </p:nvSpPr>
        <p:spPr/>
        <p:txBody>
          <a:bodyPr/>
          <a:lstStyle/>
          <a:p>
            <a:fld id="{B642D40D-FF09-4861-B93C-74C2F7D95310}" type="slidenum">
              <a:rPr lang="en-US" smtClean="0"/>
              <a:t>36</a:t>
            </a:fld>
            <a:endParaRPr lang="en-US" dirty="0"/>
          </a:p>
        </p:txBody>
      </p:sp>
    </p:spTree>
    <p:extLst>
      <p:ext uri="{BB962C8B-B14F-4D97-AF65-F5344CB8AC3E}">
        <p14:creationId xmlns:p14="http://schemas.microsoft.com/office/powerpoint/2010/main" val="32241320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8FCB0-60B7-4C9E-9237-8D0BEBE9693C}"/>
              </a:ext>
            </a:extLst>
          </p:cNvPr>
          <p:cNvSpPr>
            <a:spLocks noGrp="1"/>
          </p:cNvSpPr>
          <p:nvPr>
            <p:ph type="title"/>
          </p:nvPr>
        </p:nvSpPr>
        <p:spPr>
          <a:xfrm>
            <a:off x="1113233" y="685800"/>
            <a:ext cx="7514035" cy="1185333"/>
          </a:xfrm>
        </p:spPr>
        <p:txBody>
          <a:bodyPr>
            <a:normAutofit/>
          </a:bodyPr>
          <a:lstStyle/>
          <a:p>
            <a:r>
              <a:rPr lang="en-US"/>
              <a:t>Biographies</a:t>
            </a:r>
            <a:endParaRPr lang="en-US" dirty="0"/>
          </a:p>
        </p:txBody>
      </p:sp>
      <p:sp>
        <p:nvSpPr>
          <p:cNvPr id="3" name="Content Placeholder 2">
            <a:extLst>
              <a:ext uri="{FF2B5EF4-FFF2-40B4-BE49-F238E27FC236}">
                <a16:creationId xmlns:a16="http://schemas.microsoft.com/office/drawing/2014/main" id="{9AE12C85-3FA2-47F5-B43D-C827F0C59939}"/>
              </a:ext>
            </a:extLst>
          </p:cNvPr>
          <p:cNvSpPr>
            <a:spLocks noGrp="1"/>
          </p:cNvSpPr>
          <p:nvPr>
            <p:ph idx="1"/>
          </p:nvPr>
        </p:nvSpPr>
        <p:spPr>
          <a:xfrm>
            <a:off x="3174999" y="1998133"/>
            <a:ext cx="5454651" cy="3793067"/>
          </a:xfrm>
        </p:spPr>
        <p:txBody>
          <a:bodyPr>
            <a:normAutofit/>
          </a:bodyPr>
          <a:lstStyle/>
          <a:p>
            <a:pPr>
              <a:lnSpc>
                <a:spcPct val="90000"/>
              </a:lnSpc>
            </a:pPr>
            <a:r>
              <a:rPr lang="en-US" sz="1400" b="1" dirty="0"/>
              <a:t>Ciarán O’Sullivan </a:t>
            </a:r>
            <a:r>
              <a:rPr lang="en-US" sz="1400" dirty="0"/>
              <a:t>has litigated the entire range of Trusts and Estates disputes since he began his career in 1998 in the Bay Area office of the firm now known as Reed Smith. He has been a solo practitioner since 2010. He is a frequent presenter on topics of interest to Trusts and Estates practitioners, and has published articles on trial and appellate procedure in the Trusts and Estates context. He serves on the executive committee of the Trusts and Estates section of the CLA (aka TEXCOM). He is the editor of the section’s New Case Alerts, the co-chair of TEXCOM’s Incapacity sub-committee, and the incoming chair of the its Litigation sub-committee.</a:t>
            </a:r>
          </a:p>
          <a:p>
            <a:pPr>
              <a:lnSpc>
                <a:spcPct val="90000"/>
              </a:lnSpc>
            </a:pPr>
            <a:r>
              <a:rPr lang="en-US" sz="1400" dirty="0"/>
              <a:t>He received his undergraduate degree in Economics from University College Dublin, Ireland, and his law degree from U.C. Hastings College of the Law.</a:t>
            </a:r>
          </a:p>
          <a:p>
            <a:pPr lvl="7">
              <a:lnSpc>
                <a:spcPct val="90000"/>
              </a:lnSpc>
            </a:pPr>
            <a:endParaRPr lang="en-US" sz="1100" dirty="0"/>
          </a:p>
          <a:p>
            <a:pPr>
              <a:lnSpc>
                <a:spcPct val="90000"/>
              </a:lnSpc>
            </a:pPr>
            <a:endParaRPr lang="en-US" sz="1100" dirty="0"/>
          </a:p>
        </p:txBody>
      </p:sp>
      <p:sp>
        <p:nvSpPr>
          <p:cNvPr id="4" name="Slide Number Placeholder 3">
            <a:extLst>
              <a:ext uri="{FF2B5EF4-FFF2-40B4-BE49-F238E27FC236}">
                <a16:creationId xmlns:a16="http://schemas.microsoft.com/office/drawing/2014/main" id="{B30537DC-845E-4FED-8E97-5080ACBAC3A1}"/>
              </a:ext>
            </a:extLst>
          </p:cNvPr>
          <p:cNvSpPr>
            <a:spLocks noGrp="1"/>
          </p:cNvSpPr>
          <p:nvPr>
            <p:ph type="sldNum" sz="quarter" idx="12"/>
          </p:nvPr>
        </p:nvSpPr>
        <p:spPr>
          <a:xfrm>
            <a:off x="8213892" y="5867131"/>
            <a:ext cx="413375" cy="365125"/>
          </a:xfrm>
        </p:spPr>
        <p:txBody>
          <a:bodyPr>
            <a:normAutofit/>
          </a:bodyPr>
          <a:lstStyle/>
          <a:p>
            <a:pPr>
              <a:spcAft>
                <a:spcPts val="600"/>
              </a:spcAft>
            </a:pPr>
            <a:fld id="{B642D40D-FF09-4861-B93C-74C2F7D95310}" type="slidenum">
              <a:rPr lang="en-US" smtClean="0"/>
              <a:pPr>
                <a:spcAft>
                  <a:spcPts val="600"/>
                </a:spcAft>
              </a:pPr>
              <a:t>37</a:t>
            </a:fld>
            <a:endParaRPr lang="en-US"/>
          </a:p>
        </p:txBody>
      </p:sp>
      <p:pic>
        <p:nvPicPr>
          <p:cNvPr id="6" name="Picture 5" descr="Logo&#10;&#10;Description automatically generated">
            <a:extLst>
              <a:ext uri="{FF2B5EF4-FFF2-40B4-BE49-F238E27FC236}">
                <a16:creationId xmlns:a16="http://schemas.microsoft.com/office/drawing/2014/main" id="{9639F213-A5CF-413B-8E72-34DDD4C5FB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971799"/>
            <a:ext cx="1828800" cy="1185333"/>
          </a:xfrm>
          <a:prstGeom prst="rect">
            <a:avLst/>
          </a:prstGeom>
        </p:spPr>
      </p:pic>
    </p:spTree>
    <p:extLst>
      <p:ext uri="{BB962C8B-B14F-4D97-AF65-F5344CB8AC3E}">
        <p14:creationId xmlns:p14="http://schemas.microsoft.com/office/powerpoint/2010/main" val="11609679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0CF9-3EAD-4CCB-A956-354F43250F78}"/>
              </a:ext>
            </a:extLst>
          </p:cNvPr>
          <p:cNvSpPr>
            <a:spLocks noGrp="1"/>
          </p:cNvSpPr>
          <p:nvPr>
            <p:ph type="title"/>
          </p:nvPr>
        </p:nvSpPr>
        <p:spPr>
          <a:xfrm>
            <a:off x="982133" y="457201"/>
            <a:ext cx="7704667" cy="990599"/>
          </a:xfrm>
        </p:spPr>
        <p:txBody>
          <a:bodyPr/>
          <a:lstStyle/>
          <a:p>
            <a:r>
              <a:rPr lang="en-US" dirty="0"/>
              <a:t>Biographies</a:t>
            </a:r>
          </a:p>
        </p:txBody>
      </p:sp>
      <p:sp>
        <p:nvSpPr>
          <p:cNvPr id="3" name="Content Placeholder 2">
            <a:extLst>
              <a:ext uri="{FF2B5EF4-FFF2-40B4-BE49-F238E27FC236}">
                <a16:creationId xmlns:a16="http://schemas.microsoft.com/office/drawing/2014/main" id="{C3675C20-0772-4B0A-BEBF-E809597CAC91}"/>
              </a:ext>
            </a:extLst>
          </p:cNvPr>
          <p:cNvSpPr>
            <a:spLocks noGrp="1"/>
          </p:cNvSpPr>
          <p:nvPr>
            <p:ph idx="1"/>
          </p:nvPr>
        </p:nvSpPr>
        <p:spPr>
          <a:xfrm>
            <a:off x="1016164" y="1524000"/>
            <a:ext cx="7704667" cy="4114800"/>
          </a:xfrm>
        </p:spPr>
        <p:txBody>
          <a:bodyPr>
            <a:normAutofit fontScale="25000" lnSpcReduction="20000"/>
          </a:bodyPr>
          <a:lstStyle/>
          <a:p>
            <a:pPr marL="2517775" indent="-225425"/>
            <a:r>
              <a:rPr lang="en-US" sz="5600" b="1" dirty="0"/>
              <a:t>Ryan J. Szczepanik</a:t>
            </a:r>
            <a:r>
              <a:rPr lang="en-US" sz="5600" dirty="0"/>
              <a:t> is a Principal with HARTOG, BAER &amp; HAND. Mr. Szczepanik is a California Certified Specialist in Estate Planning, Trust and Probate Law. He focuses his practice on trust and estate litigation. He has tried numerous matters in both California and federal courts.</a:t>
            </a:r>
          </a:p>
          <a:p>
            <a:pPr marL="2517775" indent="-225425"/>
            <a:r>
              <a:rPr lang="en-US" sz="5600" dirty="0"/>
              <a:t>Mr. Szczepanik graduated law school in 2003. From 2003 to 2012, he litigated trust, estate, and business disputes at large law firms, most recently at King &amp; Spalding LLP in its Atlanta and San Francisco offices. He joined Hartog, Baer &amp; Hand in 2012. His practice has been devoted exclusively to trust and estate litigation since that time. He became a Principal of Hartog, Baer &amp; Hand in 2016.</a:t>
            </a:r>
          </a:p>
          <a:p>
            <a:pPr marL="2517775" indent="-225425"/>
            <a:r>
              <a:rPr lang="en-US" sz="5600" dirty="0"/>
              <a:t>Mr. Szczepanik is a Member of the Executive Committee of the Trusts and Estates Section of the California Lawyers Association (TEXCOM). He is the President of the East Bay Trusts &amp; Estates Lawyers (EBTEL). He serves as a Court Appointed Special Master and Referee for the Alameda County Probate Court.</a:t>
            </a:r>
          </a:p>
          <a:p>
            <a:pPr marL="2517775" indent="-225425"/>
            <a:r>
              <a:rPr lang="en-US" sz="5600" dirty="0"/>
              <a:t>Mr. Szczepanik is a 1999 graduate of Amherst College and a 2003 graduate of Emory Law School.</a:t>
            </a:r>
          </a:p>
          <a:p>
            <a:endParaRPr lang="en-US" dirty="0"/>
          </a:p>
        </p:txBody>
      </p:sp>
      <p:sp>
        <p:nvSpPr>
          <p:cNvPr id="4" name="Slide Number Placeholder 3">
            <a:extLst>
              <a:ext uri="{FF2B5EF4-FFF2-40B4-BE49-F238E27FC236}">
                <a16:creationId xmlns:a16="http://schemas.microsoft.com/office/drawing/2014/main" id="{941617C0-9003-44DC-8A12-3EABB772AC28}"/>
              </a:ext>
            </a:extLst>
          </p:cNvPr>
          <p:cNvSpPr>
            <a:spLocks noGrp="1"/>
          </p:cNvSpPr>
          <p:nvPr>
            <p:ph type="sldNum" sz="quarter" idx="12"/>
          </p:nvPr>
        </p:nvSpPr>
        <p:spPr/>
        <p:txBody>
          <a:bodyPr/>
          <a:lstStyle/>
          <a:p>
            <a:fld id="{B642D40D-FF09-4861-B93C-74C2F7D95310}" type="slidenum">
              <a:rPr lang="en-US" smtClean="0"/>
              <a:t>38</a:t>
            </a:fld>
            <a:endParaRPr lang="en-US" dirty="0"/>
          </a:p>
        </p:txBody>
      </p:sp>
      <p:pic>
        <p:nvPicPr>
          <p:cNvPr id="6" name="Picture 5" descr="A picture containing graphical user interface&#10;&#10;Description automatically generated">
            <a:extLst>
              <a:ext uri="{FF2B5EF4-FFF2-40B4-BE49-F238E27FC236}">
                <a16:creationId xmlns:a16="http://schemas.microsoft.com/office/drawing/2014/main" id="{0E646BFB-703F-48C6-82CE-8CBFC9B2FD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5690" y="2723683"/>
            <a:ext cx="2105025" cy="1085850"/>
          </a:xfrm>
          <a:prstGeom prst="rect">
            <a:avLst/>
          </a:prstGeom>
        </p:spPr>
      </p:pic>
    </p:spTree>
    <p:extLst>
      <p:ext uri="{BB962C8B-B14F-4D97-AF65-F5344CB8AC3E}">
        <p14:creationId xmlns:p14="http://schemas.microsoft.com/office/powerpoint/2010/main" val="2857738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AAAF6-5D10-44C9-9C7F-2B478DC4126B}"/>
              </a:ext>
            </a:extLst>
          </p:cNvPr>
          <p:cNvSpPr>
            <a:spLocks noGrp="1"/>
          </p:cNvSpPr>
          <p:nvPr>
            <p:ph type="title"/>
          </p:nvPr>
        </p:nvSpPr>
        <p:spPr/>
        <p:txBody>
          <a:bodyPr>
            <a:normAutofit/>
          </a:bodyPr>
          <a:lstStyle/>
          <a:p>
            <a:pPr marL="804863" indent="-804863" algn="just"/>
            <a:r>
              <a:rPr lang="en-US" sz="3200" b="1" dirty="0"/>
              <a:t>II. 	THE ORIGIN OF ANTI-SLAPP</a:t>
            </a:r>
          </a:p>
        </p:txBody>
      </p:sp>
      <p:sp>
        <p:nvSpPr>
          <p:cNvPr id="3" name="Content Placeholder 2">
            <a:extLst>
              <a:ext uri="{FF2B5EF4-FFF2-40B4-BE49-F238E27FC236}">
                <a16:creationId xmlns:a16="http://schemas.microsoft.com/office/drawing/2014/main" id="{EBAA2570-8170-4FE6-9A5E-646C553F87CB}"/>
              </a:ext>
            </a:extLst>
          </p:cNvPr>
          <p:cNvSpPr>
            <a:spLocks noGrp="1"/>
          </p:cNvSpPr>
          <p:nvPr>
            <p:ph idx="1"/>
          </p:nvPr>
        </p:nvSpPr>
        <p:spPr>
          <a:xfrm>
            <a:off x="971247" y="2133600"/>
            <a:ext cx="7704667" cy="3332816"/>
          </a:xfrm>
        </p:spPr>
        <p:txBody>
          <a:bodyPr>
            <a:normAutofit fontScale="92500"/>
          </a:bodyPr>
          <a:lstStyle/>
          <a:p>
            <a:r>
              <a:rPr lang="en-US" sz="2800" dirty="0"/>
              <a:t>A “Strategic Lawsuit Against Public Participation,” or SLAPP suit, is a court filing complaining of injury as a result of court petitioning or free speech activity.</a:t>
            </a:r>
          </a:p>
          <a:p>
            <a:pPr marL="457200" lvl="1" indent="0">
              <a:buNone/>
            </a:pPr>
            <a:endParaRPr lang="en-US" sz="1000" dirty="0"/>
          </a:p>
          <a:p>
            <a:pPr marL="457200" lvl="1" indent="0">
              <a:buNone/>
            </a:pPr>
            <a:endParaRPr lang="en-US" sz="1000" dirty="0"/>
          </a:p>
          <a:p>
            <a:pPr marL="344488" lvl="1" indent="-344488">
              <a:buFont typeface="Arial" panose="020B0604020202020204" pitchFamily="34" charset="0"/>
              <a:buChar char="•"/>
            </a:pPr>
            <a:r>
              <a:rPr lang="en-US" sz="2600" dirty="0"/>
              <a:t>A SLAPP suit is controversial: its intent often is to intimidate perceived adversaries by burdening them with the expense of a legal defense until they are silenced.</a:t>
            </a:r>
          </a:p>
        </p:txBody>
      </p:sp>
      <p:sp>
        <p:nvSpPr>
          <p:cNvPr id="4" name="Slide Number Placeholder 3">
            <a:extLst>
              <a:ext uri="{FF2B5EF4-FFF2-40B4-BE49-F238E27FC236}">
                <a16:creationId xmlns:a16="http://schemas.microsoft.com/office/drawing/2014/main" id="{1C6FC71B-83AF-40A7-9A6A-E1473B4F608B}"/>
              </a:ext>
            </a:extLst>
          </p:cNvPr>
          <p:cNvSpPr>
            <a:spLocks noGrp="1"/>
          </p:cNvSpPr>
          <p:nvPr>
            <p:ph type="sldNum" sz="quarter" idx="12"/>
          </p:nvPr>
        </p:nvSpPr>
        <p:spPr/>
        <p:txBody>
          <a:bodyPr/>
          <a:lstStyle/>
          <a:p>
            <a:fld id="{B642D40D-FF09-4861-B93C-74C2F7D95310}" type="slidenum">
              <a:rPr lang="en-US" smtClean="0"/>
              <a:t>4</a:t>
            </a:fld>
            <a:endParaRPr lang="en-US" dirty="0"/>
          </a:p>
        </p:txBody>
      </p:sp>
    </p:spTree>
    <p:extLst>
      <p:ext uri="{BB962C8B-B14F-4D97-AF65-F5344CB8AC3E}">
        <p14:creationId xmlns:p14="http://schemas.microsoft.com/office/powerpoint/2010/main" val="337900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295399"/>
          </a:xfrm>
        </p:spPr>
        <p:txBody>
          <a:bodyPr>
            <a:normAutofit/>
          </a:bodyPr>
          <a:lstStyle/>
          <a:p>
            <a:pPr marL="804863" indent="-804863" algn="just"/>
            <a:r>
              <a:rPr lang="en-US" sz="3200" b="1" dirty="0"/>
              <a:t>II.	THE ORIGIN OF ANTI-SLAPP (Cont.)</a:t>
            </a:r>
          </a:p>
        </p:txBody>
      </p:sp>
      <p:sp>
        <p:nvSpPr>
          <p:cNvPr id="3" name="Content Placeholder 2"/>
          <p:cNvSpPr>
            <a:spLocks noGrp="1"/>
          </p:cNvSpPr>
          <p:nvPr>
            <p:ph idx="1"/>
          </p:nvPr>
        </p:nvSpPr>
        <p:spPr>
          <a:xfrm>
            <a:off x="982133" y="2286000"/>
            <a:ext cx="7704667" cy="3822173"/>
          </a:xfrm>
        </p:spPr>
        <p:txBody>
          <a:bodyPr>
            <a:normAutofit fontScale="25000" lnSpcReduction="20000"/>
          </a:bodyPr>
          <a:lstStyle/>
          <a:p>
            <a:r>
              <a:rPr lang="en-US" sz="9600" dirty="0"/>
              <a:t>In 1992, the Legislature enacted Code of Civil Procedure section 425.16 to address the abuse of SLAPP suits. </a:t>
            </a:r>
          </a:p>
          <a:p>
            <a:pPr marL="0" indent="0">
              <a:buNone/>
            </a:pPr>
            <a:endParaRPr lang="en-US" sz="8000" dirty="0"/>
          </a:p>
          <a:p>
            <a:r>
              <a:rPr lang="en-US" sz="9600" b="0" i="0" dirty="0">
                <a:effectLst/>
              </a:rPr>
              <a:t>Section 425.16(a): “The Legislature finds and declares that there has been a disturbing increase in lawsuits brought primarily to chill the valid exercise of the constitutional rights of freedom of speech and petition for the redress of grievances. The Legislature finds and declares that it is in the public interest to encourage continued participation in matters of public significance, and that this participation should not be chilled through abuse of the judicial process. To this end, this section shall be construed broadly.”</a:t>
            </a:r>
            <a:br>
              <a:rPr lang="en-US" sz="1600" dirty="0"/>
            </a:br>
            <a:endParaRPr lang="en-US" sz="2800" dirty="0"/>
          </a:p>
          <a:p>
            <a:pPr marL="0" indent="0">
              <a:buNone/>
            </a:pPr>
            <a:endParaRPr lang="en-US" sz="1100" dirty="0"/>
          </a:p>
          <a:p>
            <a:pPr marL="914400" lvl="2" indent="0">
              <a:buNone/>
            </a:pPr>
            <a:endParaRPr lang="en-US" dirty="0"/>
          </a:p>
          <a:p>
            <a:pPr marL="457200" lvl="1" indent="0">
              <a:buNone/>
            </a:pPr>
            <a:endParaRPr lang="en-US" dirty="0"/>
          </a:p>
          <a:p>
            <a:pPr lvl="8"/>
            <a:endParaRPr lang="en-US" dirty="0"/>
          </a:p>
        </p:txBody>
      </p:sp>
      <p:sp>
        <p:nvSpPr>
          <p:cNvPr id="4" name="Slide Number Placeholder 3">
            <a:extLst>
              <a:ext uri="{FF2B5EF4-FFF2-40B4-BE49-F238E27FC236}">
                <a16:creationId xmlns:a16="http://schemas.microsoft.com/office/drawing/2014/main" id="{3A64F03D-80A5-4A0D-AA6B-CDD461BBE342}"/>
              </a:ext>
            </a:extLst>
          </p:cNvPr>
          <p:cNvSpPr>
            <a:spLocks noGrp="1"/>
          </p:cNvSpPr>
          <p:nvPr>
            <p:ph type="sldNum" sz="quarter" idx="12"/>
          </p:nvPr>
        </p:nvSpPr>
        <p:spPr/>
        <p:txBody>
          <a:bodyPr/>
          <a:lstStyle/>
          <a:p>
            <a:fld id="{B642D40D-FF09-4861-B93C-74C2F7D95310}" type="slidenum">
              <a:rPr lang="en-US" smtClean="0"/>
              <a:t>5</a:t>
            </a:fld>
            <a:endParaRPr lang="en-US" dirty="0"/>
          </a:p>
        </p:txBody>
      </p:sp>
    </p:spTree>
    <p:extLst>
      <p:ext uri="{BB962C8B-B14F-4D97-AF65-F5344CB8AC3E}">
        <p14:creationId xmlns:p14="http://schemas.microsoft.com/office/powerpoint/2010/main" val="35012092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85000-7005-4A91-B40A-67702418B7BE}"/>
              </a:ext>
            </a:extLst>
          </p:cNvPr>
          <p:cNvSpPr>
            <a:spLocks noGrp="1"/>
          </p:cNvSpPr>
          <p:nvPr>
            <p:ph type="title"/>
          </p:nvPr>
        </p:nvSpPr>
        <p:spPr>
          <a:xfrm>
            <a:off x="982133" y="228601"/>
            <a:ext cx="7704667" cy="1447799"/>
          </a:xfrm>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II.		THE ORIGIN OF ANTI-SLAPP (Cont.)</a:t>
            </a:r>
            <a:endParaRPr lang="en-US" dirty="0"/>
          </a:p>
        </p:txBody>
      </p:sp>
      <p:sp>
        <p:nvSpPr>
          <p:cNvPr id="3" name="Content Placeholder 2">
            <a:extLst>
              <a:ext uri="{FF2B5EF4-FFF2-40B4-BE49-F238E27FC236}">
                <a16:creationId xmlns:a16="http://schemas.microsoft.com/office/drawing/2014/main" id="{1F853059-A8F9-4595-B4A5-ED28D6198C5A}"/>
              </a:ext>
            </a:extLst>
          </p:cNvPr>
          <p:cNvSpPr>
            <a:spLocks noGrp="1"/>
          </p:cNvSpPr>
          <p:nvPr>
            <p:ph idx="1"/>
          </p:nvPr>
        </p:nvSpPr>
        <p:spPr>
          <a:xfrm>
            <a:off x="982133" y="1981200"/>
            <a:ext cx="7704667" cy="4018616"/>
          </a:xfrm>
        </p:spPr>
        <p:txBody>
          <a:bodyPr>
            <a:normAutofit fontScale="25000" lnSpcReduction="20000"/>
          </a:bodyPr>
          <a:lstStyle/>
          <a:p>
            <a:pPr marL="342900" marR="0" lvl="0" indent="-342900" algn="l" defTabSz="914400" rtl="0" eaLnBrk="1" fontAlgn="auto" latinLnBrk="0" hangingPunct="1">
              <a:lnSpc>
                <a:spcPct val="100000"/>
              </a:lnSpc>
              <a:spcBef>
                <a:spcPct val="20000"/>
              </a:spcBef>
              <a:spcAft>
                <a:spcPts val="0"/>
              </a:spcAft>
              <a:buFont typeface="Arial" panose="020B0604020202020204" pitchFamily="34" charset="0"/>
              <a:buChar char="•"/>
              <a:tabLst/>
              <a:defRPr/>
            </a:pPr>
            <a:r>
              <a:rPr kumimoji="0" lang="en-US" sz="7200" b="0" i="0" u="none" strike="noStrike" kern="120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Section 425.16 allows a special motion to strike a SLAPP suit – commonly referred to as an “anti-SLAPP” motion.</a:t>
            </a:r>
          </a:p>
          <a:p>
            <a:pPr marL="0" marR="0" lvl="0" indent="0" algn="l" defTabSz="914400" rtl="0" eaLnBrk="1" fontAlgn="auto" latinLnBrk="0" hangingPunct="1">
              <a:lnSpc>
                <a:spcPct val="100000"/>
              </a:lnSpc>
              <a:spcBef>
                <a:spcPct val="20000"/>
              </a:spcBef>
              <a:spcAft>
                <a:spcPts val="0"/>
              </a:spcAft>
              <a:buClrTx/>
              <a:buSzTx/>
              <a:buNone/>
              <a:tabLst/>
              <a:defRPr/>
            </a:pPr>
            <a:endParaRPr lang="en-US" dirty="0">
              <a:latin typeface="Calibri" panose="020F0502020204030204" pitchFamily="34" charset="0"/>
              <a:cs typeface="Calibri" panose="020F0502020204030204" pitchFamily="34" charset="0"/>
            </a:endParaRPr>
          </a:p>
          <a:p>
            <a:pPr algn="l" fontAlgn="base"/>
            <a:r>
              <a:rPr lang="en-US" sz="7200" dirty="0">
                <a:latin typeface="Calibri" panose="020F0502020204030204" pitchFamily="34" charset="0"/>
                <a:cs typeface="Calibri" panose="020F0502020204030204" pitchFamily="34" charset="0"/>
              </a:rPr>
              <a:t>Section 425.16(b): </a:t>
            </a:r>
          </a:p>
          <a:p>
            <a:pPr marL="0" indent="0" algn="l" fontAlgn="base">
              <a:buNone/>
            </a:pPr>
            <a:endParaRPr lang="en-US" dirty="0">
              <a:latin typeface="Calibri" panose="020F0502020204030204" pitchFamily="34" charset="0"/>
              <a:cs typeface="Calibri" panose="020F0502020204030204" pitchFamily="34" charset="0"/>
            </a:endParaRPr>
          </a:p>
          <a:p>
            <a:pPr marL="396875" indent="-52388" algn="l" fontAlgn="base">
              <a:buNone/>
            </a:pPr>
            <a:r>
              <a:rPr lang="en-US" sz="7200" dirty="0">
                <a:latin typeface="Calibri" panose="020F0502020204030204" pitchFamily="34" charset="0"/>
                <a:cs typeface="Calibri" panose="020F0502020204030204" pitchFamily="34" charset="0"/>
              </a:rPr>
              <a:t>“</a:t>
            </a:r>
            <a:r>
              <a:rPr lang="en-US" sz="7200" i="0" dirty="0">
                <a:effectLst/>
                <a:latin typeface="Calibri" panose="020F0502020204030204" pitchFamily="34" charset="0"/>
                <a:cs typeface="Calibri" panose="020F0502020204030204" pitchFamily="34" charset="0"/>
              </a:rPr>
              <a:t>(1)</a:t>
            </a:r>
            <a:r>
              <a:rPr lang="en-US" sz="7200" b="0" i="0" dirty="0">
                <a:effectLst/>
                <a:latin typeface="Calibri" panose="020F0502020204030204" pitchFamily="34" charset="0"/>
                <a:cs typeface="Calibri" panose="020F0502020204030204" pitchFamily="34" charset="0"/>
              </a:rPr>
              <a:t> A cause of action against a person arising from any act of that person in furtherance of the person’s right of petition or free speech under the United States Constitution or the California Constitution in connection with a public issue shall be subject to a special motion to strike, unless the court determines that the plaintiff has established that there is a probability that the plaintiff will prevail on the claim.</a:t>
            </a:r>
          </a:p>
          <a:p>
            <a:pPr marL="396875" indent="-52388" algn="l" fontAlgn="base">
              <a:buNone/>
            </a:pPr>
            <a:r>
              <a:rPr lang="en-US" sz="7200" i="0" dirty="0">
                <a:effectLst/>
                <a:latin typeface="Calibri" panose="020F0502020204030204" pitchFamily="34" charset="0"/>
                <a:cs typeface="Calibri" panose="020F0502020204030204" pitchFamily="34" charset="0"/>
              </a:rPr>
              <a:t>(2)</a:t>
            </a:r>
            <a:r>
              <a:rPr lang="en-US" sz="7200" b="0" i="0" dirty="0">
                <a:effectLst/>
                <a:latin typeface="Calibri" panose="020F0502020204030204" pitchFamily="34" charset="0"/>
                <a:cs typeface="Calibri" panose="020F0502020204030204" pitchFamily="34" charset="0"/>
              </a:rPr>
              <a:t> In making its determination, the court shall consider the pleadings, and supporting and opposing affidavits stating the facts upon which the liability or defense is based.</a:t>
            </a:r>
          </a:p>
          <a:p>
            <a:pPr marL="396875" indent="-52388" algn="l" fontAlgn="base">
              <a:buNone/>
            </a:pPr>
            <a:r>
              <a:rPr lang="en-US" sz="7200" i="0" dirty="0">
                <a:effectLst/>
                <a:latin typeface="Calibri" panose="020F0502020204030204" pitchFamily="34" charset="0"/>
                <a:cs typeface="Calibri" panose="020F0502020204030204" pitchFamily="34" charset="0"/>
              </a:rPr>
              <a:t>(3)</a:t>
            </a:r>
            <a:r>
              <a:rPr lang="en-US" sz="7200" b="0" i="0" dirty="0">
                <a:effectLst/>
                <a:latin typeface="Calibri" panose="020F0502020204030204" pitchFamily="34" charset="0"/>
                <a:cs typeface="Calibri" panose="020F0502020204030204" pitchFamily="34" charset="0"/>
              </a:rPr>
              <a:t> If the court determines that the plaintiff has established a probability that he or she will prevail on the claim, neither that determination nor the fact of that determination shall be admissible in evidence at any later stage of the case, or in any subsequent action, and no burden of proof or degree of proof otherwise applicable shall be affected by that determination in any later stage of the case or in any subsequent proceeding.”</a:t>
            </a:r>
          </a:p>
          <a:p>
            <a:endParaRPr kumimoji="0" lang="en-US" sz="2200" b="0" i="0" u="none" strike="noStrike" kern="1200" cap="none" spc="0" normalizeH="0" baseline="0" noProof="0" dirty="0">
              <a:ln>
                <a:noFill/>
              </a:ln>
              <a:solidFill>
                <a:prstClr val="black"/>
              </a:solidFill>
              <a:effectLst/>
              <a:uLnTx/>
              <a:uFillTx/>
              <a:latin typeface="Calibri"/>
              <a:ea typeface="+mn-ea"/>
              <a:cs typeface="+mn-cs"/>
            </a:endParaRPr>
          </a:p>
          <a:p>
            <a:endParaRPr lang="en-US" dirty="0"/>
          </a:p>
        </p:txBody>
      </p:sp>
      <p:sp>
        <p:nvSpPr>
          <p:cNvPr id="4" name="Slide Number Placeholder 3">
            <a:extLst>
              <a:ext uri="{FF2B5EF4-FFF2-40B4-BE49-F238E27FC236}">
                <a16:creationId xmlns:a16="http://schemas.microsoft.com/office/drawing/2014/main" id="{3A24DA41-E675-4437-8065-7027420FBE09}"/>
              </a:ext>
            </a:extLst>
          </p:cNvPr>
          <p:cNvSpPr>
            <a:spLocks noGrp="1"/>
          </p:cNvSpPr>
          <p:nvPr>
            <p:ph type="sldNum" sz="quarter" idx="12"/>
          </p:nvPr>
        </p:nvSpPr>
        <p:spPr/>
        <p:txBody>
          <a:bodyPr/>
          <a:lstStyle/>
          <a:p>
            <a:fld id="{B642D40D-FF09-4861-B93C-74C2F7D95310}" type="slidenum">
              <a:rPr lang="en-US" smtClean="0"/>
              <a:t>6</a:t>
            </a:fld>
            <a:endParaRPr lang="en-US" dirty="0"/>
          </a:p>
        </p:txBody>
      </p:sp>
    </p:spTree>
    <p:extLst>
      <p:ext uri="{BB962C8B-B14F-4D97-AF65-F5344CB8AC3E}">
        <p14:creationId xmlns:p14="http://schemas.microsoft.com/office/powerpoint/2010/main" val="22728580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24E40-A846-4B11-8B16-2BA2194E7C7B}"/>
              </a:ext>
            </a:extLst>
          </p:cNvPr>
          <p:cNvSpPr>
            <a:spLocks noGrp="1"/>
          </p:cNvSpPr>
          <p:nvPr>
            <p:ph type="title"/>
          </p:nvPr>
        </p:nvSpPr>
        <p:spPr>
          <a:xfrm>
            <a:off x="982133" y="76200"/>
            <a:ext cx="7704667" cy="1524000"/>
          </a:xfrm>
        </p:spPr>
        <p:txBody>
          <a:bodyPr/>
          <a:lstStyle/>
          <a:p>
            <a:pPr algn="just"/>
            <a:r>
              <a:rPr lang="en-US" sz="3200" b="1" dirty="0">
                <a:solidFill>
                  <a:prstClr val="black"/>
                </a:solidFill>
                <a:latin typeface="Calibri"/>
              </a:rPr>
              <a:t>II. 		</a:t>
            </a:r>
            <a:r>
              <a:rPr kumimoji="0" lang="en-US" sz="3200" b="1" i="0" u="none" strike="noStrike" kern="1200" cap="none" spc="0" normalizeH="0" baseline="0" noProof="0" dirty="0">
                <a:ln>
                  <a:noFill/>
                </a:ln>
                <a:solidFill>
                  <a:prstClr val="black"/>
                </a:solidFill>
                <a:effectLst/>
                <a:uLnTx/>
                <a:uFillTx/>
                <a:latin typeface="Calibri"/>
                <a:ea typeface="+mj-ea"/>
                <a:cs typeface="+mj-cs"/>
              </a:rPr>
              <a:t>THE ORIGIN OF ANTI-SLAPP (Cont.)</a:t>
            </a:r>
            <a:endParaRPr lang="en-US" dirty="0"/>
          </a:p>
        </p:txBody>
      </p:sp>
      <p:sp>
        <p:nvSpPr>
          <p:cNvPr id="3" name="Content Placeholder 2">
            <a:extLst>
              <a:ext uri="{FF2B5EF4-FFF2-40B4-BE49-F238E27FC236}">
                <a16:creationId xmlns:a16="http://schemas.microsoft.com/office/drawing/2014/main" id="{65547A95-8073-42E8-968D-94D92180F504}"/>
              </a:ext>
            </a:extLst>
          </p:cNvPr>
          <p:cNvSpPr>
            <a:spLocks noGrp="1"/>
          </p:cNvSpPr>
          <p:nvPr>
            <p:ph idx="1"/>
          </p:nvPr>
        </p:nvSpPr>
        <p:spPr>
          <a:xfrm>
            <a:off x="982133" y="1981200"/>
            <a:ext cx="7704667" cy="3713816"/>
          </a:xfrm>
        </p:spPr>
        <p:txBody>
          <a:bodyPr>
            <a:noAutofit/>
          </a:bodyPr>
          <a:lstStyle/>
          <a:p>
            <a:r>
              <a:rPr lang="en-US" sz="1800" i="0" dirty="0">
                <a:effectLst/>
                <a:latin typeface="Calibri" panose="020F0502020204030204" pitchFamily="34" charset="0"/>
                <a:cs typeface="Calibri" panose="020F0502020204030204" pitchFamily="34" charset="0"/>
              </a:rPr>
              <a:t>Section 425.16(e): </a:t>
            </a:r>
          </a:p>
          <a:p>
            <a:pPr marL="344488" indent="0">
              <a:buNone/>
            </a:pPr>
            <a:r>
              <a:rPr lang="en-US" sz="1800" b="0" i="0" dirty="0">
                <a:effectLst/>
                <a:latin typeface="Calibri" panose="020F0502020204030204" pitchFamily="34" charset="0"/>
                <a:cs typeface="Calibri" panose="020F0502020204030204" pitchFamily="34" charset="0"/>
              </a:rPr>
              <a:t>“As used in this section, ‘act in furtherance of a person’s right of petition or free speech under the United States or California Constitution in connection with a public issue’ includes: </a:t>
            </a:r>
          </a:p>
          <a:p>
            <a:pPr marL="858838" indent="-514350">
              <a:buAutoNum type="arabicParenBoth"/>
            </a:pPr>
            <a:r>
              <a:rPr lang="en-US" sz="1800" b="0" i="0" dirty="0">
                <a:effectLst/>
                <a:latin typeface="Calibri" panose="020F0502020204030204" pitchFamily="34" charset="0"/>
                <a:cs typeface="Calibri" panose="020F0502020204030204" pitchFamily="34" charset="0"/>
              </a:rPr>
              <a:t>any written or oral statement or writing made before a legislative, executive, or judicial proceeding, or any other official proceeding authorized by law, </a:t>
            </a:r>
          </a:p>
          <a:p>
            <a:pPr marL="858838" indent="-514350">
              <a:buAutoNum type="arabicParenBoth"/>
            </a:pPr>
            <a:r>
              <a:rPr lang="en-US" sz="1800" b="0" i="0" dirty="0">
                <a:effectLst/>
                <a:latin typeface="Calibri" panose="020F0502020204030204" pitchFamily="34" charset="0"/>
                <a:cs typeface="Calibri" panose="020F0502020204030204" pitchFamily="34" charset="0"/>
              </a:rPr>
              <a:t>any written or oral statement or writing made in connection with an issue under consideration or review by a legislative, executive, or judicial body, or any other official proceeding authorized by law, </a:t>
            </a:r>
          </a:p>
          <a:p>
            <a:pPr marL="858838" indent="-514350">
              <a:buAutoNum type="arabicParenBoth"/>
            </a:pPr>
            <a:r>
              <a:rPr lang="en-US" sz="1800" b="0" i="0" dirty="0">
                <a:effectLst/>
                <a:latin typeface="Calibri" panose="020F0502020204030204" pitchFamily="34" charset="0"/>
                <a:cs typeface="Calibri" panose="020F0502020204030204" pitchFamily="34" charset="0"/>
              </a:rPr>
              <a:t>any written or oral statement or writing made in a place open to the public or a public forum in connection with an issue of public interest, or </a:t>
            </a:r>
          </a:p>
          <a:p>
            <a:pPr marL="858838" indent="-514350">
              <a:buAutoNum type="arabicParenBoth"/>
            </a:pPr>
            <a:r>
              <a:rPr lang="en-US" sz="1800" b="0" i="0" dirty="0">
                <a:effectLst/>
                <a:latin typeface="Calibri" panose="020F0502020204030204" pitchFamily="34" charset="0"/>
                <a:cs typeface="Calibri" panose="020F0502020204030204" pitchFamily="34" charset="0"/>
              </a:rPr>
              <a:t>any other conduct in furtherance of the exercise of the constitutional right of petition or the constitutional right of free speech in connection with a public issue or an issue of public interest.”</a:t>
            </a:r>
            <a:endParaRPr lang="en-US" sz="1800" dirty="0">
              <a:latin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20131E9-852F-408B-8EE5-C315A1C6ED49}"/>
              </a:ext>
            </a:extLst>
          </p:cNvPr>
          <p:cNvSpPr>
            <a:spLocks noGrp="1"/>
          </p:cNvSpPr>
          <p:nvPr>
            <p:ph type="sldNum" sz="quarter" idx="12"/>
          </p:nvPr>
        </p:nvSpPr>
        <p:spPr/>
        <p:txBody>
          <a:bodyPr/>
          <a:lstStyle/>
          <a:p>
            <a:fld id="{B642D40D-FF09-4861-B93C-74C2F7D95310}" type="slidenum">
              <a:rPr lang="en-US" smtClean="0"/>
              <a:t>7</a:t>
            </a:fld>
            <a:endParaRPr lang="en-US" dirty="0"/>
          </a:p>
        </p:txBody>
      </p:sp>
    </p:spTree>
    <p:extLst>
      <p:ext uri="{BB962C8B-B14F-4D97-AF65-F5344CB8AC3E}">
        <p14:creationId xmlns:p14="http://schemas.microsoft.com/office/powerpoint/2010/main" val="1290358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8DD29-C6C1-42EA-8C58-64EBD4469696}"/>
              </a:ext>
            </a:extLst>
          </p:cNvPr>
          <p:cNvSpPr>
            <a:spLocks noGrp="1"/>
          </p:cNvSpPr>
          <p:nvPr>
            <p:ph type="title"/>
          </p:nvPr>
        </p:nvSpPr>
        <p:spPr/>
        <p:txBody>
          <a:bodyPr/>
          <a:lstStyle/>
          <a:p>
            <a:pPr algn="just"/>
            <a:r>
              <a:rPr kumimoji="0" lang="en-US" sz="3200" b="1" i="0" u="none" strike="noStrike" kern="1200" cap="none" spc="0" normalizeH="0" baseline="0" noProof="0" dirty="0">
                <a:ln>
                  <a:noFill/>
                </a:ln>
                <a:solidFill>
                  <a:prstClr val="black"/>
                </a:solidFill>
                <a:effectLst/>
                <a:uLnTx/>
                <a:uFillTx/>
                <a:latin typeface="Calibri"/>
                <a:ea typeface="+mj-ea"/>
                <a:cs typeface="+mj-cs"/>
              </a:rPr>
              <a:t>II.		THE ORIGIN OF ANTI-SLAPP (Cont.)</a:t>
            </a:r>
            <a:endParaRPr lang="en-US" dirty="0"/>
          </a:p>
        </p:txBody>
      </p:sp>
      <p:sp>
        <p:nvSpPr>
          <p:cNvPr id="3" name="Content Placeholder 2">
            <a:extLst>
              <a:ext uri="{FF2B5EF4-FFF2-40B4-BE49-F238E27FC236}">
                <a16:creationId xmlns:a16="http://schemas.microsoft.com/office/drawing/2014/main" id="{6ABE833D-49B0-4E92-954E-EC11BAB5AFAC}"/>
              </a:ext>
            </a:extLst>
          </p:cNvPr>
          <p:cNvSpPr>
            <a:spLocks noGrp="1"/>
          </p:cNvSpPr>
          <p:nvPr>
            <p:ph idx="1"/>
          </p:nvPr>
        </p:nvSpPr>
        <p:spPr>
          <a:xfrm>
            <a:off x="982133" y="1905000"/>
            <a:ext cx="7704667" cy="3332816"/>
          </a:xfrm>
        </p:spPr>
        <p:txBody>
          <a:bodyPr>
            <a:normAutofit lnSpcReduction="10000"/>
          </a:bodyPr>
          <a:lstStyle/>
          <a:p>
            <a:r>
              <a:rPr lang="en-US" dirty="0"/>
              <a:t>Two step analysis:</a:t>
            </a:r>
          </a:p>
          <a:p>
            <a:pPr marL="0" indent="0">
              <a:buNone/>
            </a:pPr>
            <a:endParaRPr lang="en-US" sz="800" dirty="0"/>
          </a:p>
          <a:p>
            <a:pPr marL="971550" lvl="1" indent="-514350">
              <a:buFont typeface="+mj-lt"/>
              <a:buAutoNum type="arabicPeriod"/>
            </a:pPr>
            <a:r>
              <a:rPr lang="en-US" dirty="0"/>
              <a:t>Party filing the anti-SLAPP motion to strike complaint has burden to show that complaint alleges protected speech or conduct, and the relief sought in the complaint is based on allegations arising from the protected activity.</a:t>
            </a:r>
          </a:p>
          <a:p>
            <a:pPr marL="685800" lvl="1" indent="-228600">
              <a:buFont typeface="+mj-lt"/>
              <a:buAutoNum type="arabicPeriod"/>
            </a:pPr>
            <a:endParaRPr lang="en-US" sz="1100" dirty="0"/>
          </a:p>
          <a:p>
            <a:pPr marL="971550" lvl="1" indent="-514350">
              <a:buFont typeface="+mj-lt"/>
              <a:buAutoNum type="arabicPeriod"/>
            </a:pPr>
            <a:r>
              <a:rPr lang="en-US" dirty="0"/>
              <a:t>If Party that filed anti-SLAPP motion satisfies their burden under (1), burden shifts to party that filed complaint to show a probability of success of prevailing on their complaint.</a:t>
            </a:r>
          </a:p>
        </p:txBody>
      </p:sp>
      <p:sp>
        <p:nvSpPr>
          <p:cNvPr id="4" name="Slide Number Placeholder 3">
            <a:extLst>
              <a:ext uri="{FF2B5EF4-FFF2-40B4-BE49-F238E27FC236}">
                <a16:creationId xmlns:a16="http://schemas.microsoft.com/office/drawing/2014/main" id="{B0EE6466-CAFD-44F4-9095-65210BBBF5B6}"/>
              </a:ext>
            </a:extLst>
          </p:cNvPr>
          <p:cNvSpPr>
            <a:spLocks noGrp="1"/>
          </p:cNvSpPr>
          <p:nvPr>
            <p:ph type="sldNum" sz="quarter" idx="12"/>
          </p:nvPr>
        </p:nvSpPr>
        <p:spPr/>
        <p:txBody>
          <a:bodyPr/>
          <a:lstStyle/>
          <a:p>
            <a:fld id="{B642D40D-FF09-4861-B93C-74C2F7D95310}" type="slidenum">
              <a:rPr lang="en-US" smtClean="0"/>
              <a:t>8</a:t>
            </a:fld>
            <a:endParaRPr lang="en-US" dirty="0"/>
          </a:p>
        </p:txBody>
      </p:sp>
    </p:spTree>
    <p:extLst>
      <p:ext uri="{BB962C8B-B14F-4D97-AF65-F5344CB8AC3E}">
        <p14:creationId xmlns:p14="http://schemas.microsoft.com/office/powerpoint/2010/main" val="90253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50285-AD84-431E-8015-B2884FCE7754}"/>
              </a:ext>
            </a:extLst>
          </p:cNvPr>
          <p:cNvSpPr>
            <a:spLocks noGrp="1"/>
          </p:cNvSpPr>
          <p:nvPr>
            <p:ph type="title"/>
          </p:nvPr>
        </p:nvSpPr>
        <p:spPr/>
        <p:txBody>
          <a:bodyPr/>
          <a:lstStyle/>
          <a:p>
            <a:pPr algn="just"/>
            <a:r>
              <a:rPr kumimoji="0" lang="en-US" sz="4000" b="1" i="0" u="none" strike="noStrike" kern="1200" cap="none" spc="0" normalizeH="0" baseline="0" noProof="0" dirty="0">
                <a:ln>
                  <a:noFill/>
                </a:ln>
                <a:solidFill>
                  <a:prstClr val="black"/>
                </a:solidFill>
                <a:effectLst/>
                <a:uLnTx/>
                <a:uFillTx/>
                <a:latin typeface="Calibri"/>
                <a:ea typeface="+mj-ea"/>
                <a:cs typeface="+mj-cs"/>
              </a:rPr>
              <a:t>II.		</a:t>
            </a:r>
            <a:r>
              <a:rPr kumimoji="0" lang="en-US" sz="3200" b="1" i="0" u="none" strike="noStrike" kern="1200" cap="none" spc="0" normalizeH="0" baseline="0" noProof="0" dirty="0">
                <a:ln>
                  <a:noFill/>
                </a:ln>
                <a:solidFill>
                  <a:prstClr val="black"/>
                </a:solidFill>
                <a:effectLst/>
                <a:uLnTx/>
                <a:uFillTx/>
                <a:latin typeface="Calibri"/>
                <a:ea typeface="+mj-ea"/>
                <a:cs typeface="+mj-cs"/>
              </a:rPr>
              <a:t>THE ORIGIN OF ANTI-SLAPP 			    		     (Cont.)</a:t>
            </a:r>
            <a:endParaRPr lang="en-US" sz="3200" dirty="0"/>
          </a:p>
        </p:txBody>
      </p:sp>
      <p:sp>
        <p:nvSpPr>
          <p:cNvPr id="3" name="Content Placeholder 2">
            <a:extLst>
              <a:ext uri="{FF2B5EF4-FFF2-40B4-BE49-F238E27FC236}">
                <a16:creationId xmlns:a16="http://schemas.microsoft.com/office/drawing/2014/main" id="{985A2859-12FA-4A4E-A754-2D37EFE4D2CD}"/>
              </a:ext>
            </a:extLst>
          </p:cNvPr>
          <p:cNvSpPr>
            <a:spLocks noGrp="1"/>
          </p:cNvSpPr>
          <p:nvPr>
            <p:ph idx="1"/>
          </p:nvPr>
        </p:nvSpPr>
        <p:spPr/>
        <p:txBody>
          <a:bodyPr>
            <a:normAutofit fontScale="92500" lnSpcReduction="20000"/>
          </a:bodyPr>
          <a:lstStyle/>
          <a:p>
            <a:r>
              <a:rPr lang="en-US" dirty="0"/>
              <a:t>Step One (Defendant’s burdens)</a:t>
            </a:r>
          </a:p>
          <a:p>
            <a:pPr marL="1031875" indent="-342900">
              <a:buFont typeface="Courier New" panose="02070309020205020404" pitchFamily="49" charset="0"/>
              <a:buChar char="o"/>
            </a:pPr>
            <a:r>
              <a:rPr lang="en-US" dirty="0"/>
              <a:t>Defendant does not need to demonstrate an </a:t>
            </a:r>
            <a:r>
              <a:rPr lang="en-US" i="1" dirty="0"/>
              <a:t>intent </a:t>
            </a:r>
            <a:r>
              <a:rPr lang="en-US" dirty="0"/>
              <a:t>to chill speech, or that complaint actually chilled speech.</a:t>
            </a:r>
          </a:p>
          <a:p>
            <a:pPr marL="1031875" indent="-342900">
              <a:buFont typeface="Courier New" panose="02070309020205020404" pitchFamily="49" charset="0"/>
              <a:buChar char="o"/>
            </a:pPr>
            <a:r>
              <a:rPr lang="en-US" dirty="0"/>
              <a:t>Defendant must merely make a prima facie showing that the activity complained of in the complaint </a:t>
            </a:r>
            <a:r>
              <a:rPr lang="en-US" i="1" dirty="0"/>
              <a:t>arises from </a:t>
            </a:r>
            <a:r>
              <a:rPr lang="en-US" dirty="0"/>
              <a:t>free speech or petition rights.</a:t>
            </a:r>
          </a:p>
          <a:p>
            <a:pPr marL="1031875" indent="-342900">
              <a:buFont typeface="Courier New" panose="02070309020205020404" pitchFamily="49" charset="0"/>
              <a:buChar char="o"/>
            </a:pPr>
            <a:r>
              <a:rPr lang="en-US" dirty="0"/>
              <a:t>Documents considered: pleadings, declarations, and matter judicially noticeable.</a:t>
            </a:r>
          </a:p>
          <a:p>
            <a:pPr marL="1031875" indent="-342900">
              <a:buFont typeface="Courier New" panose="02070309020205020404" pitchFamily="49" charset="0"/>
              <a:buChar char="o"/>
            </a:pPr>
            <a:r>
              <a:rPr lang="en-US" dirty="0"/>
              <a:t>Declarations must contain </a:t>
            </a:r>
            <a:r>
              <a:rPr lang="en-US" i="1" dirty="0"/>
              <a:t>admissible</a:t>
            </a:r>
            <a:r>
              <a:rPr lang="en-US" dirty="0"/>
              <a:t> evidence.</a:t>
            </a:r>
          </a:p>
          <a:p>
            <a:endParaRPr lang="en-US" dirty="0"/>
          </a:p>
        </p:txBody>
      </p:sp>
      <p:sp>
        <p:nvSpPr>
          <p:cNvPr id="4" name="Slide Number Placeholder 3">
            <a:extLst>
              <a:ext uri="{FF2B5EF4-FFF2-40B4-BE49-F238E27FC236}">
                <a16:creationId xmlns:a16="http://schemas.microsoft.com/office/drawing/2014/main" id="{7C931631-2F25-4044-8837-F556820C065A}"/>
              </a:ext>
            </a:extLst>
          </p:cNvPr>
          <p:cNvSpPr>
            <a:spLocks noGrp="1"/>
          </p:cNvSpPr>
          <p:nvPr>
            <p:ph type="sldNum" sz="quarter" idx="12"/>
          </p:nvPr>
        </p:nvSpPr>
        <p:spPr/>
        <p:txBody>
          <a:bodyPr/>
          <a:lstStyle/>
          <a:p>
            <a:fld id="{B642D40D-FF09-4861-B93C-74C2F7D95310}" type="slidenum">
              <a:rPr lang="en-US" smtClean="0"/>
              <a:t>9</a:t>
            </a:fld>
            <a:endParaRPr lang="en-US" dirty="0"/>
          </a:p>
        </p:txBody>
      </p:sp>
    </p:spTree>
    <p:extLst>
      <p:ext uri="{BB962C8B-B14F-4D97-AF65-F5344CB8AC3E}">
        <p14:creationId xmlns:p14="http://schemas.microsoft.com/office/powerpoint/2010/main" val="2868617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1579</TotalTime>
  <Words>4217</Words>
  <Application>Microsoft Office PowerPoint</Application>
  <PresentationFormat>On-screen Show (4:3)</PresentationFormat>
  <Paragraphs>241</Paragraphs>
  <Slides>38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38</vt:i4>
      </vt:variant>
    </vt:vector>
  </HeadingPairs>
  <TitlesOfParts>
    <vt:vector size="43" baseType="lpstr">
      <vt:lpstr>Arial</vt:lpstr>
      <vt:lpstr>Calibri</vt:lpstr>
      <vt:lpstr>Corbel</vt:lpstr>
      <vt:lpstr>Courier New</vt:lpstr>
      <vt:lpstr>Parallax</vt:lpstr>
      <vt:lpstr>   ANTI-SLAPP in Probate  and trust litigation  Ciarán O’Sullivan The Law Office of Ciarán O’Sullivan 50 California Street, 34th Floor San Francisco, CA  Ryan J. Szczepanik Hartog, Baer &amp; Hand, APC 4 Orinda Way, Suite 200-D Orinda, CA </vt:lpstr>
      <vt:lpstr>I.  Overview</vt:lpstr>
      <vt:lpstr>I.   Overview (Cont.)</vt:lpstr>
      <vt:lpstr>II.  THE ORIGIN OF ANTI-SLAPP</vt:lpstr>
      <vt:lpstr>II. THE ORIGIN OF ANTI-SLAPP (Cont.)</vt:lpstr>
      <vt:lpstr>II.  THE ORIGIN OF ANTI-SLAPP (Cont.)</vt:lpstr>
      <vt:lpstr>II.   THE ORIGIN OF ANTI-SLAPP (Cont.)</vt:lpstr>
      <vt:lpstr>II.  THE ORIGIN OF ANTI-SLAPP (Cont.)</vt:lpstr>
      <vt:lpstr>II.  THE ORIGIN OF ANTI-SLAPP               (Cont.)</vt:lpstr>
      <vt:lpstr>II.  THE ORIGIN OF ANTI-SLAPP         (Cont.)</vt:lpstr>
      <vt:lpstr>II.  THE ORIGIN OF ANTI-SLAPP (Cont.)</vt:lpstr>
      <vt:lpstr>II.  THE ORIGIN OF ANTI-SLAPP (Cont.)</vt:lpstr>
      <vt:lpstr>III.  THE MECHANICS OF ANTI-SLAPP</vt:lpstr>
      <vt:lpstr>III.  THE MECHANICS OF ANTI-SLAPP         (Cont.)</vt:lpstr>
      <vt:lpstr>IV.  THE ABUSE OF ANTI-SLAPP</vt:lpstr>
      <vt:lpstr>IV.  THE ABUSE OF ANTI-SLAPP (Cont.)</vt:lpstr>
      <vt:lpstr>IV.  THE ABUSE OF ANTI-SLAPP (Cont.)</vt:lpstr>
      <vt:lpstr>IV.   THE ABUSE OF ANTI-SLAPP (Cont.)</vt:lpstr>
      <vt:lpstr>IV.   THE ABUSE OF ANTI-SLAPP (Cont.)</vt:lpstr>
      <vt:lpstr>V.  ANTI-SLAPP IN PROBATE &amp; TRUST LITIGATION</vt:lpstr>
      <vt:lpstr>V.   ANTI-SLAPP IN PROBATE &amp; TRUST          LITIGATION  (Cont.)</vt:lpstr>
      <vt:lpstr>V.  ANTI-SLAPP IN PROBATE &amp; TRUST LITIGATION  (Cont.)</vt:lpstr>
      <vt:lpstr>VI.   ANTI-SLAPP IN NO CONTEST CLAUSE LITIGATION</vt:lpstr>
      <vt:lpstr>VI.  ANTI-SLAPP IN NO CONTEST CLAUSE LITIGATION (Cont.)</vt:lpstr>
      <vt:lpstr>VI.  ANTI-SLAPP IN NO CONTEST CLAUSE LITIGATION (Cont.)</vt:lpstr>
      <vt:lpstr>VI.  ANTI-SLAPP IN NO CONTEST CLAUSE LITIGATION (Cont.)</vt:lpstr>
      <vt:lpstr>VI.  ANTI-SLAPP IN NO CONTEST CLAUSE LITIGATION (Cont.)</vt:lpstr>
      <vt:lpstr>VI.  ANTI-SLAPP IN NO CONTEST CLAUSE LITIGATION (Cont.)</vt:lpstr>
      <vt:lpstr>VII.    HYPOS</vt:lpstr>
      <vt:lpstr>VII.    HYPOS (cont.)</vt:lpstr>
      <vt:lpstr>VII.    HYPOS (cont.)</vt:lpstr>
      <vt:lpstr>VII.    HYPOS (cont.)</vt:lpstr>
      <vt:lpstr>VII.    HYPOS (cont.)</vt:lpstr>
      <vt:lpstr>VII.    HYPOS (cont.)</vt:lpstr>
      <vt:lpstr>VII.    HYPOS (cont.)</vt:lpstr>
      <vt:lpstr>VII.    HYPOS (cont.)</vt:lpstr>
      <vt:lpstr>Biographies</vt:lpstr>
      <vt:lpstr>Biographies</vt:lpstr>
    </vt:vector>
  </TitlesOfParts>
  <Company>Hartog &amp; Baer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Meandering Among the Mud: Ethics Issues for Estate Planning Attorneys   John A. Hartog Hartog &amp; Baer, APC 4 Orinda Way, 250B Orinda, CA 925-253-1717 www.hartogbaer.com jahartog@hartogbaer.com</dc:title>
  <dc:creator>Brigette Warren</dc:creator>
  <cp:lastModifiedBy>Ryan J. Szczepanik</cp:lastModifiedBy>
  <cp:revision>254</cp:revision>
  <cp:lastPrinted>2019-03-25T17:54:30Z</cp:lastPrinted>
  <dcterms:created xsi:type="dcterms:W3CDTF">2014-09-29T17:35:24Z</dcterms:created>
  <dcterms:modified xsi:type="dcterms:W3CDTF">2021-06-29T05:20:36Z</dcterms:modified>
</cp:coreProperties>
</file>