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7" r:id="rId4"/>
    <p:sldMasterId id="2147484098" r:id="rId5"/>
    <p:sldMasterId id="2147484195" r:id="rId6"/>
    <p:sldMasterId id="2147484418" r:id="rId7"/>
    <p:sldMasterId id="2147484422" r:id="rId8"/>
  </p:sldMasterIdLst>
  <p:notesMasterIdLst>
    <p:notesMasterId r:id="rId30"/>
  </p:notesMasterIdLst>
  <p:handoutMasterIdLst>
    <p:handoutMasterId r:id="rId31"/>
  </p:handoutMasterIdLst>
  <p:sldIdLst>
    <p:sldId id="636" r:id="rId9"/>
    <p:sldId id="693" r:id="rId10"/>
    <p:sldId id="5232" r:id="rId11"/>
    <p:sldId id="5230" r:id="rId12"/>
    <p:sldId id="5241" r:id="rId13"/>
    <p:sldId id="5243" r:id="rId14"/>
    <p:sldId id="5242" r:id="rId15"/>
    <p:sldId id="5231" r:id="rId16"/>
    <p:sldId id="5238" r:id="rId17"/>
    <p:sldId id="5228" r:id="rId18"/>
    <p:sldId id="5233" r:id="rId19"/>
    <p:sldId id="5234" r:id="rId20"/>
    <p:sldId id="5229" r:id="rId21"/>
    <p:sldId id="5246" r:id="rId22"/>
    <p:sldId id="5235" r:id="rId23"/>
    <p:sldId id="5247" r:id="rId24"/>
    <p:sldId id="5236" r:id="rId25"/>
    <p:sldId id="5237" r:id="rId26"/>
    <p:sldId id="5245" r:id="rId27"/>
    <p:sldId id="5244" r:id="rId28"/>
    <p:sldId id="5240" r:id="rId29"/>
  </p:sldIdLst>
  <p:sldSz cx="14630400" cy="82296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141F"/>
    <a:srgbClr val="570D20"/>
    <a:srgbClr val="00ADEE"/>
    <a:srgbClr val="F67832"/>
    <a:srgbClr val="0091C4"/>
    <a:srgbClr val="3C81C3"/>
    <a:srgbClr val="003E6C"/>
    <a:srgbClr val="00518E"/>
    <a:srgbClr val="009BD2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2" y="4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8834E-A704-4608-8A09-D03237AF0F2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0A2E8C-F40A-4D89-BC44-F170C65A631A}">
      <dgm:prSet phldrT="[Text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endParaRPr lang="en-US" sz="3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-US" sz="3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B9B4C-2598-4D1A-97BA-03730DBB64EA}" type="parTrans" cxnId="{FBF3FEB2-B20C-4F62-8BA6-718D1F291DC7}">
      <dgm:prSet/>
      <dgm:spPr/>
      <dgm:t>
        <a:bodyPr/>
        <a:lstStyle/>
        <a:p>
          <a:endParaRPr lang="en-US"/>
        </a:p>
      </dgm:t>
    </dgm:pt>
    <dgm:pt modelId="{780A0EA8-6037-4E15-ADE5-B5E1C658D04C}" type="sibTrans" cxnId="{FBF3FEB2-B20C-4F62-8BA6-718D1F291DC7}">
      <dgm:prSet/>
      <dgm:spPr/>
      <dgm:t>
        <a:bodyPr/>
        <a:lstStyle/>
        <a:p>
          <a:endParaRPr lang="en-US"/>
        </a:p>
      </dgm:t>
    </dgm:pt>
    <dgm:pt modelId="{774EBEB9-6F6A-47A1-BC8C-135DA1FDF7F6}">
      <dgm:prSet phldrT="[Text]" custT="1"/>
      <dgm:spPr>
        <a:solidFill>
          <a:schemeClr val="tx2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3500" b="1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Privileged</a:t>
          </a:r>
        </a:p>
      </dgm:t>
    </dgm:pt>
    <dgm:pt modelId="{0D67B48A-0E36-4870-A491-4D753E4622A4}" type="parTrans" cxnId="{02F0C0E6-D2DB-4950-9E44-BD5E40318D34}">
      <dgm:prSet/>
      <dgm:spPr/>
      <dgm:t>
        <a:bodyPr/>
        <a:lstStyle/>
        <a:p>
          <a:endParaRPr lang="en-US"/>
        </a:p>
      </dgm:t>
    </dgm:pt>
    <dgm:pt modelId="{8DCB89C5-AF74-4F25-AA6D-B32EEDB34FBF}" type="sibTrans" cxnId="{02F0C0E6-D2DB-4950-9E44-BD5E40318D34}">
      <dgm:prSet/>
      <dgm:spPr/>
      <dgm:t>
        <a:bodyPr/>
        <a:lstStyle/>
        <a:p>
          <a:endParaRPr lang="en-US"/>
        </a:p>
      </dgm:t>
    </dgm:pt>
    <dgm:pt modelId="{98D4C908-8435-4886-9AF2-8B493EE8C3C4}" type="pres">
      <dgm:prSet presAssocID="{E018834E-A704-4608-8A09-D03237AF0F2E}" presName="Name0" presStyleCnt="0">
        <dgm:presLayoutVars>
          <dgm:chMax val="7"/>
          <dgm:resizeHandles val="exact"/>
        </dgm:presLayoutVars>
      </dgm:prSet>
      <dgm:spPr/>
    </dgm:pt>
    <dgm:pt modelId="{FC5DB26A-426E-4290-BB56-3CAF0B16CDCC}" type="pres">
      <dgm:prSet presAssocID="{E018834E-A704-4608-8A09-D03237AF0F2E}" presName="comp1" presStyleCnt="0"/>
      <dgm:spPr/>
    </dgm:pt>
    <dgm:pt modelId="{D372A74F-FC5A-4C03-A782-A9A55AF29387}" type="pres">
      <dgm:prSet presAssocID="{E018834E-A704-4608-8A09-D03237AF0F2E}" presName="circle1" presStyleLbl="node1" presStyleIdx="0" presStyleCnt="2" custScaleX="104687"/>
      <dgm:spPr/>
    </dgm:pt>
    <dgm:pt modelId="{F75F642B-3513-41F4-BA1D-ADA2ED98C2D5}" type="pres">
      <dgm:prSet presAssocID="{E018834E-A704-4608-8A09-D03237AF0F2E}" presName="c1text" presStyleLbl="node1" presStyleIdx="0" presStyleCnt="2">
        <dgm:presLayoutVars>
          <dgm:bulletEnabled val="1"/>
        </dgm:presLayoutVars>
      </dgm:prSet>
      <dgm:spPr/>
    </dgm:pt>
    <dgm:pt modelId="{2691E6AA-EF7E-4C23-8BA0-C1318F99470F}" type="pres">
      <dgm:prSet presAssocID="{E018834E-A704-4608-8A09-D03237AF0F2E}" presName="comp2" presStyleCnt="0"/>
      <dgm:spPr/>
    </dgm:pt>
    <dgm:pt modelId="{2D160CDF-E22B-424F-85B3-08304136B3ED}" type="pres">
      <dgm:prSet presAssocID="{E018834E-A704-4608-8A09-D03237AF0F2E}" presName="circle2" presStyleLbl="node1" presStyleIdx="1" presStyleCnt="2" custScaleX="88055" custScaleY="37592" custLinFactNeighborX="-472" custLinFactNeighborY="11907"/>
      <dgm:spPr/>
    </dgm:pt>
    <dgm:pt modelId="{16B0C219-08AF-43E3-821C-8D5BE6113399}" type="pres">
      <dgm:prSet presAssocID="{E018834E-A704-4608-8A09-D03237AF0F2E}" presName="c2text" presStyleLbl="node1" presStyleIdx="1" presStyleCnt="2">
        <dgm:presLayoutVars>
          <dgm:bulletEnabled val="1"/>
        </dgm:presLayoutVars>
      </dgm:prSet>
      <dgm:spPr/>
    </dgm:pt>
  </dgm:ptLst>
  <dgm:cxnLst>
    <dgm:cxn modelId="{8FA79306-EF05-4A77-9464-2075DD8EC647}" type="presOf" srcId="{CE0A2E8C-F40A-4D89-BC44-F170C65A631A}" destId="{F75F642B-3513-41F4-BA1D-ADA2ED98C2D5}" srcOrd="1" destOrd="0" presId="urn:microsoft.com/office/officeart/2005/8/layout/venn2"/>
    <dgm:cxn modelId="{FBF3FEB2-B20C-4F62-8BA6-718D1F291DC7}" srcId="{E018834E-A704-4608-8A09-D03237AF0F2E}" destId="{CE0A2E8C-F40A-4D89-BC44-F170C65A631A}" srcOrd="0" destOrd="0" parTransId="{066B9B4C-2598-4D1A-97BA-03730DBB64EA}" sibTransId="{780A0EA8-6037-4E15-ADE5-B5E1C658D04C}"/>
    <dgm:cxn modelId="{589CE0C6-16C2-45D0-8F00-1A9A8660F781}" type="presOf" srcId="{E018834E-A704-4608-8A09-D03237AF0F2E}" destId="{98D4C908-8435-4886-9AF2-8B493EE8C3C4}" srcOrd="0" destOrd="0" presId="urn:microsoft.com/office/officeart/2005/8/layout/venn2"/>
    <dgm:cxn modelId="{DD481EC9-037B-413C-8858-49C0E793BC6A}" type="presOf" srcId="{CE0A2E8C-F40A-4D89-BC44-F170C65A631A}" destId="{D372A74F-FC5A-4C03-A782-A9A55AF29387}" srcOrd="0" destOrd="0" presId="urn:microsoft.com/office/officeart/2005/8/layout/venn2"/>
    <dgm:cxn modelId="{2D8192D8-3208-4FFC-AEB7-CFDB6028F90E}" type="presOf" srcId="{774EBEB9-6F6A-47A1-BC8C-135DA1FDF7F6}" destId="{16B0C219-08AF-43E3-821C-8D5BE6113399}" srcOrd="1" destOrd="0" presId="urn:microsoft.com/office/officeart/2005/8/layout/venn2"/>
    <dgm:cxn modelId="{02F0C0E6-D2DB-4950-9E44-BD5E40318D34}" srcId="{E018834E-A704-4608-8A09-D03237AF0F2E}" destId="{774EBEB9-6F6A-47A1-BC8C-135DA1FDF7F6}" srcOrd="1" destOrd="0" parTransId="{0D67B48A-0E36-4870-A491-4D753E4622A4}" sibTransId="{8DCB89C5-AF74-4F25-AA6D-B32EEDB34FBF}"/>
    <dgm:cxn modelId="{59C1F7E6-5E42-49EF-AB09-23776BE3E3D1}" type="presOf" srcId="{774EBEB9-6F6A-47A1-BC8C-135DA1FDF7F6}" destId="{2D160CDF-E22B-424F-85B3-08304136B3ED}" srcOrd="0" destOrd="0" presId="urn:microsoft.com/office/officeart/2005/8/layout/venn2"/>
    <dgm:cxn modelId="{B85AD94A-1171-48C8-9215-E9191FAEECB8}" type="presParOf" srcId="{98D4C908-8435-4886-9AF2-8B493EE8C3C4}" destId="{FC5DB26A-426E-4290-BB56-3CAF0B16CDCC}" srcOrd="0" destOrd="0" presId="urn:microsoft.com/office/officeart/2005/8/layout/venn2"/>
    <dgm:cxn modelId="{B525F85B-D968-4E35-A0FA-FE7645BE1E6A}" type="presParOf" srcId="{FC5DB26A-426E-4290-BB56-3CAF0B16CDCC}" destId="{D372A74F-FC5A-4C03-A782-A9A55AF29387}" srcOrd="0" destOrd="0" presId="urn:microsoft.com/office/officeart/2005/8/layout/venn2"/>
    <dgm:cxn modelId="{B69C9A60-623F-4D4D-BB70-18F1CA3DC87F}" type="presParOf" srcId="{FC5DB26A-426E-4290-BB56-3CAF0B16CDCC}" destId="{F75F642B-3513-41F4-BA1D-ADA2ED98C2D5}" srcOrd="1" destOrd="0" presId="urn:microsoft.com/office/officeart/2005/8/layout/venn2"/>
    <dgm:cxn modelId="{3B47A2B6-7F92-4629-A6D4-A10A446E8EE8}" type="presParOf" srcId="{98D4C908-8435-4886-9AF2-8B493EE8C3C4}" destId="{2691E6AA-EF7E-4C23-8BA0-C1318F99470F}" srcOrd="1" destOrd="0" presId="urn:microsoft.com/office/officeart/2005/8/layout/venn2"/>
    <dgm:cxn modelId="{35872B26-52DB-4CBA-BA20-0864799676F7}" type="presParOf" srcId="{2691E6AA-EF7E-4C23-8BA0-C1318F99470F}" destId="{2D160CDF-E22B-424F-85B3-08304136B3ED}" srcOrd="0" destOrd="0" presId="urn:microsoft.com/office/officeart/2005/8/layout/venn2"/>
    <dgm:cxn modelId="{A6726575-B6AA-4C8C-83C4-9DF3B90BAC4B}" type="presParOf" srcId="{2691E6AA-EF7E-4C23-8BA0-C1318F99470F}" destId="{16B0C219-08AF-43E3-821C-8D5BE611339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A74F-FC5A-4C03-A782-A9A55AF29387}">
      <dsp:nvSpPr>
        <dsp:cNvPr id="0" name=""/>
        <dsp:cNvSpPr/>
      </dsp:nvSpPr>
      <dsp:spPr>
        <a:xfrm>
          <a:off x="753682" y="0"/>
          <a:ext cx="7179434" cy="6858000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8798" y="514350"/>
        <a:ext cx="3769203" cy="1165860"/>
      </dsp:txXfrm>
    </dsp:sp>
    <dsp:sp modelId="{2D160CDF-E22B-424F-85B3-08304136B3ED}">
      <dsp:nvSpPr>
        <dsp:cNvPr id="0" name=""/>
        <dsp:cNvSpPr/>
      </dsp:nvSpPr>
      <dsp:spPr>
        <a:xfrm>
          <a:off x="2054568" y="3931914"/>
          <a:ext cx="4529108" cy="1933544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Privileged</a:t>
          </a:r>
        </a:p>
      </dsp:txBody>
      <dsp:txXfrm>
        <a:off x="2717840" y="4415300"/>
        <a:ext cx="3202563" cy="966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9227" cy="464980"/>
          </a:xfrm>
          <a:prstGeom prst="rect">
            <a:avLst/>
          </a:prstGeom>
        </p:spPr>
        <p:txBody>
          <a:bodyPr vert="horz" lIns="91881" tIns="45940" rIns="91881" bIns="4594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9572" y="2"/>
            <a:ext cx="3039227" cy="464980"/>
          </a:xfrm>
          <a:prstGeom prst="rect">
            <a:avLst/>
          </a:prstGeom>
        </p:spPr>
        <p:txBody>
          <a:bodyPr vert="horz" lIns="91881" tIns="45940" rIns="91881" bIns="4594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A4F7F2-E0F0-4E70-AFCB-0CDD7FCF8A8E}" type="datetimeFigureOut">
              <a:rPr lang="en-US">
                <a:latin typeface="Arial" panose="020B0604020202020204" pitchFamily="34" charset="0"/>
              </a:rPr>
              <a:pPr>
                <a:defRPr/>
              </a:pPr>
              <a:t>4/5/2021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823"/>
            <a:ext cx="3039227" cy="464980"/>
          </a:xfrm>
          <a:prstGeom prst="rect">
            <a:avLst/>
          </a:prstGeom>
        </p:spPr>
        <p:txBody>
          <a:bodyPr vert="horz" lIns="91881" tIns="45940" rIns="91881" bIns="4594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9572" y="8829823"/>
            <a:ext cx="3039227" cy="464980"/>
          </a:xfrm>
          <a:prstGeom prst="rect">
            <a:avLst/>
          </a:prstGeom>
        </p:spPr>
        <p:txBody>
          <a:bodyPr vert="horz" lIns="91881" tIns="45940" rIns="91881" bIns="4594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88050A-8AC5-44D4-B90E-2D1D6001FC6D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2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627" cy="464980"/>
          </a:xfrm>
          <a:prstGeom prst="rect">
            <a:avLst/>
          </a:prstGeom>
        </p:spPr>
        <p:txBody>
          <a:bodyPr vert="horz" lIns="92939" tIns="46469" rIns="92939" bIns="46469" rtlCol="0"/>
          <a:lstStyle>
            <a:lvl1pPr algn="l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3" y="2"/>
            <a:ext cx="3037627" cy="464980"/>
          </a:xfrm>
          <a:prstGeom prst="rect">
            <a:avLst/>
          </a:prstGeom>
        </p:spPr>
        <p:txBody>
          <a:bodyPr vert="horz" lIns="92939" tIns="46469" rIns="92939" bIns="46469" rtlCol="0"/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B67174-0949-4E5C-82CB-206DE5654481}" type="datetimeFigureOut">
              <a:rPr lang="en-US" smtClean="0"/>
              <a:pPr>
                <a:defRPr/>
              </a:pPr>
              <a:t>4/5/2021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9" tIns="46469" rIns="92939" bIns="4646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1" y="4416510"/>
            <a:ext cx="5607680" cy="4183220"/>
          </a:xfrm>
          <a:prstGeom prst="rect">
            <a:avLst/>
          </a:prstGeom>
        </p:spPr>
        <p:txBody>
          <a:bodyPr vert="horz" lIns="92939" tIns="46469" rIns="92939" bIns="4646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23"/>
            <a:ext cx="3037627" cy="464980"/>
          </a:xfrm>
          <a:prstGeom prst="rect">
            <a:avLst/>
          </a:prstGeom>
        </p:spPr>
        <p:txBody>
          <a:bodyPr vert="horz" lIns="92939" tIns="46469" rIns="92939" bIns="46469" rtlCol="0" anchor="b"/>
          <a:lstStyle>
            <a:lvl1pPr algn="l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3" y="8829823"/>
            <a:ext cx="3037627" cy="464980"/>
          </a:xfrm>
          <a:prstGeom prst="rect">
            <a:avLst/>
          </a:prstGeom>
        </p:spPr>
        <p:txBody>
          <a:bodyPr vert="horz" lIns="92939" tIns="46469" rIns="92939" bIns="46469" rtlCol="0" anchor="b"/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4976D2D-1E93-4145-BC22-9375767698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49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04850"/>
            <a:ext cx="6257925" cy="3521075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Here’s the first wrinkle.  The duty of confidentiality goes beyond the information that is covered by the attorney-client privilege.  So even documents that aren’t marked “privileged” may be considered “confidential” under the professional conduct rules. 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professional conduct rules on this issue are not a model of clarity and they can vary from jurisdiction to jurisdiction.  But one thing is clear — they all take a pretty broad view of confidentiality.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0170C-F7C8-4516-913C-F7B031451B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976D2D-1E93-4145-BC22-9375767698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97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976D2D-1E93-4145-BC22-9375767698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13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B3B17-DA7F-4554-8C62-76AB78F2EDD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3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1463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>
            <a:lvl1pPr algn="ctr">
              <a:defRPr lang="en-US" sz="4800" b="0" cap="none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gray">
          <a:xfrm>
            <a:off x="457200" y="2046288"/>
            <a:ext cx="136398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ts val="12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914400" indent="-457200">
              <a:spcBef>
                <a:spcPts val="12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2pPr>
            <a:lvl3pPr marL="1371600" indent="-457200">
              <a:spcBef>
                <a:spcPts val="12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4097000" y="7848600"/>
            <a:ext cx="365760" cy="22860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1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384" y="2804248"/>
            <a:ext cx="5638030" cy="4319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2947" y="2804248"/>
            <a:ext cx="5640070" cy="4319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81B9F-5A9E-4A46-8CFB-96A55347DF36}"/>
              </a:ext>
            </a:extLst>
          </p:cNvPr>
          <p:cNvSpPr/>
          <p:nvPr userDrawn="1"/>
        </p:nvSpPr>
        <p:spPr>
          <a:xfrm>
            <a:off x="1" y="1870207"/>
            <a:ext cx="12546258" cy="662508"/>
          </a:xfrm>
          <a:prstGeom prst="rect">
            <a:avLst/>
          </a:prstGeom>
          <a:solidFill>
            <a:srgbClr val="2A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 dirty="0">
              <a:solidFill>
                <a:srgbClr val="2AAAE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EC5D85-CE5A-4D39-9313-C63D5FF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85" y="1951899"/>
            <a:ext cx="11536632" cy="51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32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146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7621" y="2804248"/>
            <a:ext cx="5366792" cy="831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387" y="3636010"/>
            <a:ext cx="5638026" cy="3487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84185" y="2804248"/>
            <a:ext cx="5368834" cy="830491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2948" y="3636010"/>
            <a:ext cx="5640071" cy="3487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14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818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015" y="2804248"/>
            <a:ext cx="6730003" cy="431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386" y="2804247"/>
            <a:ext cx="4548094" cy="4319180"/>
          </a:xfrm>
        </p:spPr>
        <p:txBody>
          <a:bodyPr anchor="ctr"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05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42000" y="2804249"/>
            <a:ext cx="6511019" cy="431917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388" y="2804248"/>
            <a:ext cx="4651507" cy="4319178"/>
          </a:xfrm>
        </p:spPr>
        <p:txBody>
          <a:bodyPr anchor="ctr"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276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93135" y="2804248"/>
            <a:ext cx="368404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16387" y="3627208"/>
            <a:ext cx="3659642" cy="349621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7230" y="2804248"/>
            <a:ext cx="367588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4564" y="3627208"/>
            <a:ext cx="3675888" cy="349621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68988" y="2804248"/>
            <a:ext cx="368403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668988" y="3627208"/>
            <a:ext cx="3684030" cy="349621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09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16382" y="5157004"/>
            <a:ext cx="365964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6382" y="2804248"/>
            <a:ext cx="3659646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16382" y="5848518"/>
            <a:ext cx="3659646" cy="12749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4565" y="5157004"/>
            <a:ext cx="367588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34564" y="2804248"/>
            <a:ext cx="3675888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2941" y="5848517"/>
            <a:ext cx="3680756" cy="12749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76814" y="5157004"/>
            <a:ext cx="367620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76813" y="2804248"/>
            <a:ext cx="3676206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76664" y="5848515"/>
            <a:ext cx="3681076" cy="12749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600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16383" y="4952426"/>
            <a:ext cx="3918182" cy="7943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6382" y="2599671"/>
            <a:ext cx="4203853" cy="210075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8892" y="4952426"/>
            <a:ext cx="3637920" cy="7943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34564" y="2599671"/>
            <a:ext cx="4222510" cy="210075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957074" y="4952425"/>
            <a:ext cx="3942614" cy="7943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76813" y="2599671"/>
            <a:ext cx="4222876" cy="210075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924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57400"/>
            <a:ext cx="12435840" cy="50292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>
              <a:spcBef>
                <a:spcPts val="1200"/>
              </a:spcBef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>
              <a:spcBef>
                <a:spcPts val="120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16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16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1627094"/>
          </a:xfrm>
          <a:prstGeom prst="rect">
            <a:avLst/>
          </a:prstGeom>
        </p:spPr>
        <p:txBody>
          <a:bodyPr/>
          <a:lstStyle>
            <a:lvl1pPr algn="ctr">
              <a:defRPr sz="3600" b="1" cap="all" spc="300" baseline="0">
                <a:solidFill>
                  <a:schemeClr val="bg1"/>
                </a:solidFill>
                <a:effectLst/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4097000" y="7848600"/>
            <a:ext cx="365760" cy="22860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14630400" cy="914400"/>
          </a:xfrm>
          <a:prstGeom prst="rect">
            <a:avLst/>
          </a:prstGeom>
        </p:spPr>
        <p:txBody>
          <a:bodyPr/>
          <a:lstStyle>
            <a:lvl1pPr algn="ctr">
              <a:defRPr sz="432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7680" y="1701165"/>
            <a:ext cx="12923520" cy="5431156"/>
          </a:xfrm>
          <a:prstGeom prst="rect">
            <a:avLst/>
          </a:prstGeom>
        </p:spPr>
        <p:txBody>
          <a:bodyPr/>
          <a:lstStyle>
            <a:lvl1pPr>
              <a:defRPr sz="336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89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7680" y="1702920"/>
            <a:ext cx="13655040" cy="6252360"/>
          </a:xfrm>
          <a:prstGeom prst="rect">
            <a:avLst/>
          </a:prstGeom>
        </p:spPr>
        <p:txBody>
          <a:bodyPr/>
          <a:lstStyle>
            <a:lvl1pPr marL="411480" indent="-411480">
              <a:buSzPct val="100000"/>
              <a:buFont typeface="Arial" panose="020B0604020202020204" pitchFamily="34" charset="0"/>
              <a:buChar char="•"/>
              <a:defRPr sz="4320">
                <a:solidFill>
                  <a:srgbClr val="014367"/>
                </a:solidFill>
                <a:effectLst/>
                <a:latin typeface="Arial" panose="020B0604020202020204" pitchFamily="34" charset="0"/>
                <a:cs typeface="Arial" pitchFamily="34" charset="0"/>
              </a:defRPr>
            </a:lvl1pPr>
            <a:lvl2pPr>
              <a:buFont typeface="Arial Narrow" pitchFamily="34" charset="0"/>
              <a:buChar char="–"/>
              <a:defRPr sz="336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defRPr>
            </a:lvl3pPr>
            <a:lvl4pPr>
              <a:defRPr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defRPr>
            </a:lvl4pPr>
            <a:lvl5pPr>
              <a:defRPr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14630400" cy="1005840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rgbClr val="014367"/>
                </a:solidFill>
                <a:effectLst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04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14630400" cy="1005840"/>
          </a:xfrm>
          <a:prstGeom prst="rect">
            <a:avLst/>
          </a:prstGeom>
        </p:spPr>
        <p:txBody>
          <a:bodyPr/>
          <a:lstStyle>
            <a:lvl1pPr algn="ctr">
              <a:defRPr sz="4320" b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" y="1701165"/>
            <a:ext cx="13459968" cy="5614036"/>
          </a:xfrm>
          <a:prstGeom prst="rect">
            <a:avLst/>
          </a:prstGeom>
        </p:spPr>
        <p:txBody>
          <a:bodyPr/>
          <a:lstStyle>
            <a:lvl1pPr marL="411480" indent="-411480">
              <a:buSzPct val="100000"/>
              <a:buFont typeface="Arial" panose="020B0604020202020204" pitchFamily="34" charset="0"/>
              <a:buChar char="•"/>
              <a:defRPr sz="336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8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accent4">
                    <a:lumMod val="10000"/>
                  </a:schemeClr>
                </a:solidFill>
                <a:effectLst/>
                <a:latin typeface="TradeGothic CondEighteen" pitchFamily="2" charset="0"/>
                <a:cs typeface="Arial" pitchFamily="34" charset="0"/>
              </a:defRPr>
            </a:lvl4pPr>
            <a:lvl5pPr>
              <a:defRPr>
                <a:solidFill>
                  <a:schemeClr val="accent4">
                    <a:lumMod val="10000"/>
                  </a:schemeClr>
                </a:solidFill>
                <a:effectLst/>
                <a:latin typeface="TradeGothic CondEighteen" pitchFamily="2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655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91421"/>
            <a:ext cx="10761701" cy="331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1" y="3108094"/>
            <a:ext cx="10761702" cy="1992398"/>
          </a:xfrm>
          <a:prstGeom prst="rect">
            <a:avLst/>
          </a:prstGeom>
          <a:solidFill>
            <a:srgbClr val="2A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386" y="3280451"/>
            <a:ext cx="9772961" cy="1647684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648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386" y="5272848"/>
            <a:ext cx="9772961" cy="1341224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8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4B2E47-3F3B-48A3-BADA-1DC95764BA4A}"/>
              </a:ext>
            </a:extLst>
          </p:cNvPr>
          <p:cNvSpPr/>
          <p:nvPr userDrawn="1"/>
        </p:nvSpPr>
        <p:spPr>
          <a:xfrm>
            <a:off x="1" y="1870207"/>
            <a:ext cx="12546258" cy="662508"/>
          </a:xfrm>
          <a:prstGeom prst="rect">
            <a:avLst/>
          </a:prstGeom>
          <a:solidFill>
            <a:srgbClr val="2A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 dirty="0">
              <a:solidFill>
                <a:srgbClr val="2AAAE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8FBFE8-52B6-4FD4-8106-12CFE11B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85" y="1951899"/>
            <a:ext cx="11536632" cy="51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32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5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3A8170-03E0-4635-B312-C6D617BE977F}"/>
              </a:ext>
            </a:extLst>
          </p:cNvPr>
          <p:cNvSpPr/>
          <p:nvPr userDrawn="1"/>
        </p:nvSpPr>
        <p:spPr>
          <a:xfrm>
            <a:off x="1" y="1870207"/>
            <a:ext cx="12546258" cy="662508"/>
          </a:xfrm>
          <a:prstGeom prst="rect">
            <a:avLst/>
          </a:prstGeom>
          <a:solidFill>
            <a:srgbClr val="2A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 dirty="0">
              <a:solidFill>
                <a:srgbClr val="2AAAE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B42A1D-A78C-479D-811C-22BCF193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85" y="1951899"/>
            <a:ext cx="11536632" cy="51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32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98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04288"/>
            <a:ext cx="12525374" cy="3853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3271520"/>
            <a:ext cx="12525374" cy="1641838"/>
          </a:xfrm>
          <a:prstGeom prst="rect">
            <a:avLst/>
          </a:prstGeom>
          <a:solidFill>
            <a:srgbClr val="2A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386" y="3443874"/>
            <a:ext cx="11536632" cy="1308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432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386" y="5078606"/>
            <a:ext cx="11536632" cy="20448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16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6261A-5966-4728-97F4-76031E80FF0C}"/>
              </a:ext>
            </a:extLst>
          </p:cNvPr>
          <p:cNvSpPr/>
          <p:nvPr userDrawn="1"/>
        </p:nvSpPr>
        <p:spPr>
          <a:xfrm>
            <a:off x="0" y="1337796"/>
            <a:ext cx="14630400" cy="6891804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98138-317D-468A-8B93-BC52319DC9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166122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16612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00" y="2286000"/>
            <a:ext cx="13608000" cy="4781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46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3600" b="1" kern="1200" cap="all" spc="300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32004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32004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611630" indent="-32004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0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14629794" cy="8229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91440" y="7562851"/>
            <a:ext cx="7315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2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F3F87396-AD24-4232-84F3-FE7E21AD4C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969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7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386" y="2804248"/>
            <a:ext cx="11536633" cy="4319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8CE0C5-850F-4FDC-99DB-C667D301F131}"/>
              </a:ext>
            </a:extLst>
          </p:cNvPr>
          <p:cNvSpPr/>
          <p:nvPr userDrawn="1"/>
        </p:nvSpPr>
        <p:spPr bwMode="ltGray">
          <a:xfrm>
            <a:off x="13803" y="584645"/>
            <a:ext cx="12525374" cy="1071626"/>
          </a:xfrm>
          <a:prstGeom prst="rect">
            <a:avLst/>
          </a:prstGeom>
          <a:solidFill>
            <a:srgbClr val="EE3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75D5E-27A4-4C9D-A0A8-2E76895A0C34}"/>
              </a:ext>
            </a:extLst>
          </p:cNvPr>
          <p:cNvSpPr txBox="1"/>
          <p:nvPr userDrawn="1"/>
        </p:nvSpPr>
        <p:spPr>
          <a:xfrm>
            <a:off x="833646" y="597082"/>
            <a:ext cx="448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2AAAE2"/>
                </a:solidFill>
                <a:latin typeface="+mj-lt"/>
              </a:rPr>
              <a:t>NABL U PRESENTS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50834-9DA1-4187-ABA2-C5652069748C}"/>
              </a:ext>
            </a:extLst>
          </p:cNvPr>
          <p:cNvSpPr txBox="1"/>
          <p:nvPr userDrawn="1"/>
        </p:nvSpPr>
        <p:spPr>
          <a:xfrm>
            <a:off x="8904819" y="618980"/>
            <a:ext cx="329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80" dirty="0">
                <a:solidFill>
                  <a:srgbClr val="2AAAE2"/>
                </a:solidFill>
                <a:latin typeface="+mj-lt"/>
              </a:rPr>
              <a:t>MARCH 3-5, 2021</a:t>
            </a:r>
          </a:p>
        </p:txBody>
      </p:sp>
      <p:pic>
        <p:nvPicPr>
          <p:cNvPr id="14" name="Picture 13" descr="HD-ShadowLong.png">
            <a:extLst>
              <a:ext uri="{FF2B5EF4-FFF2-40B4-BE49-F238E27FC236}">
                <a16:creationId xmlns:a16="http://schemas.microsoft.com/office/drawing/2014/main" id="{961837C1-58DB-4FE6-91A3-4A25AD73D5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164"/>
            <a:ext cx="12525374" cy="385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9F6E9A-43EC-445D-A1DA-03C7052C8B04}"/>
              </a:ext>
            </a:extLst>
          </p:cNvPr>
          <p:cNvSpPr txBox="1"/>
          <p:nvPr userDrawn="1"/>
        </p:nvSpPr>
        <p:spPr>
          <a:xfrm>
            <a:off x="816385" y="810924"/>
            <a:ext cx="1170899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spc="-180" dirty="0">
                <a:latin typeface="+mj-lt"/>
              </a:rPr>
              <a:t>THE INSTITUTE: VIRTUAL 2021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5F3AB3-578A-464D-93CD-196F2CDA63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7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27020">
            <a:off x="9231250" y="5545979"/>
            <a:ext cx="6725237" cy="36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50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8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457200"/>
            <a:ext cx="1630439" cy="825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E9F4C-FD53-474B-92EF-91A442DE9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 b="1392"/>
          <a:stretch/>
        </p:blipFill>
        <p:spPr>
          <a:xfrm>
            <a:off x="0" y="1"/>
            <a:ext cx="14880907" cy="8229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0FF375-F952-4ACD-81F8-68C972EC1087}"/>
              </a:ext>
            </a:extLst>
          </p:cNvPr>
          <p:cNvSpPr txBox="1"/>
          <p:nvPr/>
        </p:nvSpPr>
        <p:spPr>
          <a:xfrm>
            <a:off x="8601216" y="2084495"/>
            <a:ext cx="4505183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Practicing After Covid-19</a:t>
            </a:r>
            <a:b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What did we Learn?</a:t>
            </a:r>
            <a:endParaRPr kumimoji="0" lang="en-US" sz="3600" b="1" i="0" u="none" strike="noStrike" kern="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1716F-1512-49D8-B3A1-CD1CA5C90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698" y="5021944"/>
            <a:ext cx="4642757" cy="312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all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pitchFamily="-80" charset="-128"/>
                <a:cs typeface="Arial" pitchFamily="34" charset="0"/>
              </a:rPr>
              <a:t>RANDY J. CURATO                        </a:t>
            </a:r>
            <a:r>
              <a:rPr kumimoji="0" lang="en-US" sz="1600" b="1" i="0" u="none" strike="noStrike" kern="0" cap="all" spc="240" normalizeH="0" baseline="0" noProof="0" dirty="0">
                <a:ln>
                  <a:noFill/>
                </a:ln>
                <a:solidFill>
                  <a:srgbClr val="5BB9FF"/>
                </a:solidFill>
                <a:effectLst/>
                <a:uLnTx/>
                <a:uFillTx/>
                <a:latin typeface="Arial" pitchFamily="34" charset="0"/>
                <a:ea typeface="ヒラギノ角ゴ Pro W3" pitchFamily="-80" charset="-128"/>
                <a:cs typeface="Arial" pitchFamily="34" charset="0"/>
              </a:rPr>
              <a:t>Vice President—Senior Loss Prevention Counsel, ALAS</a:t>
            </a:r>
          </a:p>
          <a:p>
            <a:pPr defTabSz="914364" eaLnBrk="0" hangingPunct="0">
              <a:spcBef>
                <a:spcPts val="1800"/>
              </a:spcBef>
              <a:defRPr/>
            </a:pPr>
            <a:r>
              <a:rPr lang="en-US" sz="2000" b="1" kern="0" cap="all" spc="240" dirty="0">
                <a:solidFill>
                  <a:srgbClr val="FFFFFF"/>
                </a:solidFill>
                <a:ea typeface="ヒラギノ角ゴ Pro W3" pitchFamily="-80" charset="-128"/>
              </a:rPr>
              <a:t>Bruce Stone</a:t>
            </a:r>
            <a:br>
              <a:rPr lang="en-US" sz="2000" b="1" kern="0" cap="all" spc="240" dirty="0">
                <a:solidFill>
                  <a:srgbClr val="FFFFFF"/>
                </a:solidFill>
                <a:ea typeface="ヒラギノ角ゴ Pro W3" pitchFamily="-80" charset="-128"/>
              </a:rPr>
            </a:br>
            <a:r>
              <a:rPr lang="en-US" sz="1600" b="1" kern="0" cap="all" spc="240" dirty="0">
                <a:solidFill>
                  <a:srgbClr val="5BB9FF"/>
                </a:solidFill>
                <a:ea typeface="ヒラギノ角ゴ Pro W3" pitchFamily="-80" charset="-128"/>
              </a:rPr>
              <a:t>Goldman Felcoski &amp; Stone, P.A. Florida</a:t>
            </a:r>
          </a:p>
          <a:p>
            <a:pPr defTabSz="914364" eaLnBrk="0" hangingPunct="0">
              <a:spcBef>
                <a:spcPts val="1800"/>
              </a:spcBef>
              <a:defRPr/>
            </a:pPr>
            <a:r>
              <a:rPr lang="en-US" sz="2000" b="1" kern="0" cap="all" spc="240" dirty="0">
                <a:solidFill>
                  <a:srgbClr val="FFFFFF"/>
                </a:solidFill>
                <a:ea typeface="ヒラギノ角ゴ Pro W3" pitchFamily="-80" charset="-128"/>
              </a:rPr>
              <a:t>Ryan J. </a:t>
            </a:r>
            <a:r>
              <a:rPr lang="en-US" sz="2000" b="1" kern="0" cap="all" spc="240" dirty="0" err="1">
                <a:solidFill>
                  <a:srgbClr val="FFFFFF"/>
                </a:solidFill>
                <a:ea typeface="ヒラギノ角ゴ Pro W3" pitchFamily="-80" charset="-128"/>
              </a:rPr>
              <a:t>SzcZepanik</a:t>
            </a:r>
            <a:br>
              <a:rPr lang="en-US" sz="2000" b="1" kern="0" cap="all" spc="240" dirty="0">
                <a:solidFill>
                  <a:srgbClr val="FFFFFF"/>
                </a:solidFill>
                <a:ea typeface="ヒラギノ角ゴ Pro W3" pitchFamily="-80" charset="-128"/>
              </a:rPr>
            </a:br>
            <a:r>
              <a:rPr lang="en-US" sz="1600" b="1" kern="0" cap="all" spc="240" dirty="0">
                <a:solidFill>
                  <a:srgbClr val="5BB9FF"/>
                </a:solidFill>
                <a:ea typeface="ヒラギノ角ゴ Pro W3" pitchFamily="-80" charset="-128"/>
              </a:rPr>
              <a:t>Hartog, Baer &amp; Hand, ApC</a:t>
            </a:r>
            <a:endParaRPr kumimoji="0" lang="en-US" sz="1600" b="1" i="0" u="none" strike="noStrike" kern="0" cap="all" spc="240" normalizeH="0" baseline="0" noProof="0" dirty="0">
              <a:ln>
                <a:noFill/>
              </a:ln>
              <a:solidFill>
                <a:srgbClr val="5BB9FF"/>
              </a:solidFill>
              <a:effectLst/>
              <a:uLnTx/>
              <a:uFillTx/>
              <a:latin typeface="Arial" pitchFamily="34" charset="0"/>
              <a:ea typeface="ヒラギノ角ゴ Pro W3" pitchFamily="-80" charset="-128"/>
              <a:cs typeface="Arial" pitchFamily="34" charset="0"/>
            </a:endParaRPr>
          </a:p>
          <a:p>
            <a:pPr marL="0" marR="0" lvl="0" indent="0" algn="l" defTabSz="914364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all" spc="240" normalizeH="0" baseline="0" noProof="0" dirty="0">
              <a:ln>
                <a:noFill/>
              </a:ln>
              <a:solidFill>
                <a:srgbClr val="5BB9FF"/>
              </a:solidFill>
              <a:effectLst/>
              <a:uLnTx/>
              <a:uFillTx/>
              <a:latin typeface="Arial" pitchFamily="34" charset="0"/>
              <a:ea typeface="ヒラギノ角ゴ Pro W3" pitchFamily="-80" charset="-128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8AB3C-1A63-418D-9E94-7F1CC163C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61" y="669235"/>
            <a:ext cx="42862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05114D-F59E-4CCF-85B9-583DEB067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Overheard conversations</a:t>
            </a:r>
          </a:p>
          <a:p>
            <a:r>
              <a:rPr lang="en-US" dirty="0"/>
              <a:t>Documents on desk, open on device</a:t>
            </a:r>
          </a:p>
          <a:p>
            <a:r>
              <a:rPr lang="en-US" dirty="0"/>
              <a:t>Papers in wastebasket</a:t>
            </a:r>
          </a:p>
          <a:p>
            <a:r>
              <a:rPr lang="en-US" dirty="0"/>
              <a:t>Devices accessible to others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54B188-2A84-4C69-8111-8C167583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Confidentiality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128C8-D3A3-4E44-9F49-08ED8B3EA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 descr="Colorful ink in water">
            <a:extLst>
              <a:ext uri="{FF2B5EF4-FFF2-40B4-BE49-F238E27FC236}">
                <a16:creationId xmlns:a16="http://schemas.microsoft.com/office/drawing/2014/main" id="{E3DC94A2-E6DA-43EB-9B0A-ED0828F26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250"/>
            <a:ext cx="14630400" cy="35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70B0C-A92F-4A21-8BE3-7490BA4761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Rule 1.3  Diligence</a:t>
            </a:r>
          </a:p>
          <a:p>
            <a:r>
              <a:rPr lang="en-US" dirty="0"/>
              <a:t>Rule 1.4  Communication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31913F-EBC9-4B22-8DED-3CAC7710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and Diligence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FB6B1-0CB4-42F9-BDD4-A902828B9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27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7CE7F-3567-4EE0-97EE-2D20A72CED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Rule 5.1  Supervision of other lawyers</a:t>
            </a:r>
          </a:p>
          <a:p>
            <a:r>
              <a:rPr lang="en-US" dirty="0"/>
              <a:t>Rule 5.3  Supervision of nonlawyers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9DFA8E-BA2B-4900-A09B-A50204CC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3A7AB-15FD-4CF8-853A-11F70C0BC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37A7A-61B8-4604-8655-D1EC54F0A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655" y="1924050"/>
            <a:ext cx="8221345" cy="604647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Video depositions are likely here to stay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Hard skills:  how to maneuver the technology and ensure the correct bandwidth</a:t>
            </a:r>
          </a:p>
          <a:p>
            <a:pPr marL="457200" lvl="1" indent="0">
              <a:buNone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Soft skills:  how to read and connect with the deponent</a:t>
            </a:r>
          </a:p>
          <a:p>
            <a:pPr marL="457200" lvl="1" indent="0">
              <a:buNone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The importance of admonitions and being observant – e.g., no chat screens or texting by the deponent!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6CFE70-964A-4999-93B5-FCF47CEB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58F71-C933-4EE8-AAE1-97F98EA61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26" name="Picture 2" descr="Expert Witness Depositions in the Time of COVID-19">
            <a:extLst>
              <a:ext uri="{FF2B5EF4-FFF2-40B4-BE49-F238E27FC236}">
                <a16:creationId xmlns:a16="http://schemas.microsoft.com/office/drawing/2014/main" id="{2BC6C697-C521-4F9C-8AAC-85ABD915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2737485"/>
            <a:ext cx="5231130" cy="41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8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0F9564-B556-40E0-87E0-A6377EF93E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2057400"/>
            <a:ext cx="8020049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Zoom mediations are likely here to stay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No travel time and expense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Court backlogs increase the appeal of giving mediation a go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Private trials if mediation not successful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3092F3-7F6B-4D61-8C11-AAABC62D5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79E43-8334-46EB-8033-6E54E40B3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B3865-BB5A-4804-A069-292B27331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2842372"/>
            <a:ext cx="500253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3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0637ED-60A0-4F37-93FE-F643448CF0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866901"/>
            <a:ext cx="9311640" cy="5837766"/>
          </a:xfrm>
        </p:spPr>
        <p:txBody>
          <a:bodyPr/>
          <a:lstStyle/>
          <a:p>
            <a:r>
              <a:rPr lang="en-US" dirty="0"/>
              <a:t>The future of trials: likely a hybrid approach</a:t>
            </a:r>
          </a:p>
          <a:p>
            <a:pPr marL="0" indent="0">
              <a:buNone/>
            </a:pPr>
            <a:endParaRPr lang="en-US" sz="1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Some witnesses in person, some by video</a:t>
            </a:r>
          </a:p>
          <a:p>
            <a:pPr marL="457200" lvl="1" indent="0">
              <a:buNone/>
            </a:pPr>
            <a:endParaRPr lang="en-US" sz="1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Cal. Senate Bill 241: witness may appear at court by electronic means by stipulation or party’s motion</a:t>
            </a:r>
          </a:p>
          <a:p>
            <a:pPr marL="457200" lvl="1" indent="0">
              <a:buNone/>
            </a:pPr>
            <a:endParaRPr lang="en-US" sz="1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Examining by video: can see straight into witness face, as opposed to across courtroom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The jury is still out on the future of jury trials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B727FD-F638-4D0A-9479-3DC7E3FAA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EDD15-301F-4A62-B446-2A8928D81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2" descr="Jury trials in Florida delayed again, impact on local system | WEAR">
            <a:extLst>
              <a:ext uri="{FF2B5EF4-FFF2-40B4-BE49-F238E27FC236}">
                <a16:creationId xmlns:a16="http://schemas.microsoft.com/office/drawing/2014/main" id="{F6FBB784-ED2F-4D0C-B7F6-69C704EA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20" y="3124200"/>
            <a:ext cx="3901439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4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AB48C-16ED-4918-9364-D76145D8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57400"/>
            <a:ext cx="9258300" cy="50292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Remote technology is on balance a plus: it will broaden the universe of witnesses and decrease expense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Trial lawyers must stay abreast of changing state and local court rules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Practice makes perfect: learn the technology and how to use it with witnesses and exhibits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BD659A-8240-40C9-9A6B-D4FA0462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LITIGATION TAKE 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16C6A-2A02-4BB3-856B-AE6EC12AC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050" name="Picture 2" descr="The Future of Personal Injury Lawsuits in 2021 | Texas Lawyer">
            <a:extLst>
              <a:ext uri="{FF2B5EF4-FFF2-40B4-BE49-F238E27FC236}">
                <a16:creationId xmlns:a16="http://schemas.microsoft.com/office/drawing/2014/main" id="{0E32FB47-3BC6-40AA-A8EF-273E1327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3028950"/>
            <a:ext cx="446151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55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0B38A3-3682-4B86-8A59-D62E03AE4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590" y="2534478"/>
            <a:ext cx="13540410" cy="5029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We don’t really have to meet with existing or prospective clients in our offices anymore! (Ok, maybe we sort of knew that already.)</a:t>
            </a:r>
          </a:p>
          <a:p>
            <a:pPr>
              <a:spcBef>
                <a:spcPts val="0"/>
              </a:spcBef>
            </a:pPr>
            <a:r>
              <a:rPr lang="en-US" dirty="0"/>
              <a:t>We can email drafts of documents to clients (but we already knew that).</a:t>
            </a:r>
          </a:p>
          <a:p>
            <a:pPr>
              <a:spcBef>
                <a:spcPts val="0"/>
              </a:spcBef>
            </a:pPr>
            <a:r>
              <a:rPr lang="en-US" dirty="0"/>
              <a:t>We can go over our draft documents remotely with our clients in real time by screen sharing (honestly, most of us didn’t know how to do that before Zoom came along).</a:t>
            </a:r>
          </a:p>
          <a:p>
            <a:pPr>
              <a:spcBef>
                <a:spcPts val="0"/>
              </a:spcBef>
            </a:pPr>
            <a:r>
              <a:rPr lang="en-US" dirty="0"/>
              <a:t>And we don’t have to meet with our clients for execution of their estate planning documents!  (Wait! Is that </a:t>
            </a:r>
            <a:r>
              <a:rPr lang="en-US" i="1" dirty="0"/>
              <a:t>really</a:t>
            </a:r>
            <a:r>
              <a:rPr lang="en-US" dirty="0"/>
              <a:t> true?)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031F3-DDCB-461A-A666-62BF65A4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23"/>
            <a:ext cx="14630400" cy="211601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cap="none" dirty="0"/>
              <a:t>Wills, Trusts, and Other</a:t>
            </a:r>
            <a:br>
              <a:rPr lang="en-US" cap="none" dirty="0"/>
            </a:br>
            <a:r>
              <a:rPr lang="en-US" cap="none" dirty="0"/>
              <a:t>Estate Planning Documents:</a:t>
            </a:r>
            <a:br>
              <a:rPr lang="en-US" cap="none" dirty="0"/>
            </a:br>
            <a:r>
              <a:rPr lang="en-US" cap="none" dirty="0"/>
              <a:t>What Have We Learned?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DC8E3-458D-4438-A406-666153B6B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6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DD37AD-0AA5-49B4-9EC9-7F189E7E2D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2057400"/>
            <a:ext cx="13060017" cy="5029200"/>
          </a:xfrm>
        </p:spPr>
        <p:txBody>
          <a:bodyPr/>
          <a:lstStyle/>
          <a:p>
            <a:r>
              <a:rPr lang="en-US" dirty="0"/>
              <a:t>Nevada (2001 and 2017) fully remote execution allowed</a:t>
            </a:r>
          </a:p>
          <a:p>
            <a:r>
              <a:rPr lang="en-US" dirty="0"/>
              <a:t>Indiana (2018) execution allowed only in person</a:t>
            </a:r>
          </a:p>
          <a:p>
            <a:r>
              <a:rPr lang="en-US" dirty="0"/>
              <a:t>Arizona (2019) execution allowed only in person</a:t>
            </a:r>
          </a:p>
          <a:p>
            <a:r>
              <a:rPr lang="en-US" dirty="0"/>
              <a:t>Florida (2019) fully remote execution allowed</a:t>
            </a:r>
          </a:p>
          <a:p>
            <a:r>
              <a:rPr lang="en-US" dirty="0"/>
              <a:t>Utah (2020) (UEWA) fully remote execution allowed</a:t>
            </a:r>
          </a:p>
          <a:p>
            <a:r>
              <a:rPr lang="en-US" dirty="0"/>
              <a:t>North Dakota (2021) (UEWA) unclear if remote execution is allowed</a:t>
            </a:r>
          </a:p>
          <a:p>
            <a:r>
              <a:rPr lang="en-US" dirty="0"/>
              <a:t>Colorado (2021) (UEWA) fully remote execution allowed</a:t>
            </a:r>
          </a:p>
          <a:p>
            <a:r>
              <a:rPr lang="en-US" dirty="0"/>
              <a:t>Perhaps in many states by common law but only if executed in person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8F1809-8AF8-4B82-8281-6CF1A1E9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Electronic Wills: where are they allowed?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C5086-F8F8-4D77-A2FF-EB33E35C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3A3B0219-9F9E-4BE9-8CDF-6177BC5F9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22" t="-537" r="66254" b="29685"/>
          <a:stretch/>
        </p:blipFill>
        <p:spPr>
          <a:xfrm>
            <a:off x="-298939" y="-22785"/>
            <a:ext cx="2074986" cy="16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DD37AD-0AA5-49B4-9EC9-7F189E7E2D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2057399"/>
            <a:ext cx="13417063" cy="5451231"/>
          </a:xfrm>
        </p:spPr>
        <p:txBody>
          <a:bodyPr/>
          <a:lstStyle/>
          <a:p>
            <a:r>
              <a:rPr lang="en-US" dirty="0"/>
              <a:t>Uniform Electronic Wills Act: approved by the National Conference of Commissioners on Uniform States Laws, July 2019</a:t>
            </a:r>
          </a:p>
          <a:p>
            <a:r>
              <a:rPr lang="en-US" dirty="0"/>
              <a:t>An electronic will may be executed with the testator and all of the necessary witnesses present in one physical location.</a:t>
            </a:r>
          </a:p>
          <a:p>
            <a:r>
              <a:rPr lang="en-US" dirty="0"/>
              <a:t>An electronic will is also valid if the witnesses are in the electronic presence of the testator. The witnesses and testator must be able to communicate in “real time,” a term that means “the actual time during which something takes place.” The term is used in connection with electronic communication to mean that the people communicating do so without a delay in the exchange of information.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8F1809-8AF8-4B82-8281-6CF1A1E9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UEWA? What is that?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C5086-F8F8-4D77-A2FF-EB33E35C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3A3B0219-9F9E-4BE9-8CDF-6177BC5F9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22" t="-537" r="66254" b="29685"/>
          <a:stretch/>
        </p:blipFill>
        <p:spPr>
          <a:xfrm>
            <a:off x="-298939" y="-22785"/>
            <a:ext cx="2074986" cy="16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1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908BA5-DDC1-4CC5-B42E-16F4467A728F}"/>
              </a:ext>
            </a:extLst>
          </p:cNvPr>
          <p:cNvSpPr/>
          <p:nvPr/>
        </p:nvSpPr>
        <p:spPr>
          <a:xfrm>
            <a:off x="0" y="0"/>
            <a:ext cx="14630399" cy="8229599"/>
          </a:xfrm>
          <a:prstGeom prst="rect">
            <a:avLst/>
          </a:prstGeom>
          <a:solidFill>
            <a:srgbClr val="0B141F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47AB7BA-6D74-47C8-8632-284058781294}"/>
              </a:ext>
            </a:extLst>
          </p:cNvPr>
          <p:cNvSpPr txBox="1">
            <a:spLocks/>
          </p:cNvSpPr>
          <p:nvPr/>
        </p:nvSpPr>
        <p:spPr>
          <a:xfrm>
            <a:off x="5141976" y="1981200"/>
            <a:ext cx="7371757" cy="3733800"/>
          </a:xfrm>
          <a:prstGeom prst="rect">
            <a:avLst/>
          </a:prstGeom>
        </p:spPr>
        <p:txBody>
          <a:bodyPr/>
          <a:lstStyle>
            <a:lvl1pPr marL="457200" indent="-457200" algn="l" defTabSz="1306513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defTabSz="1306513" rtl="0" eaLnBrk="0" fontAlgn="base" hangingPunct="0">
              <a:spcBef>
                <a:spcPts val="12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2pPr>
            <a:lvl3pPr marL="1371600" indent="-457200" algn="l" defTabSz="1306513" rtl="0" eaLnBrk="0" fontAlgn="base" hangingPunct="0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–"/>
              <a:defRPr sz="240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3pPr>
            <a:lvl4pPr marL="2286000" indent="-327025" algn="l" defTabSz="13065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16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938463" indent="-325438" algn="l" defTabSz="13065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6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Underwriting loss of $19.9 million,      solidly beating projections</a:t>
            </a:r>
          </a:p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Claims frequency of 5.6 real claims per 1,000 lawyers, lowest in our history</a:t>
            </a:r>
          </a:p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Severity decreased to $3.64 million per incurred claim, lowest in nine years</a:t>
            </a:r>
          </a:p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$174.1 million investment return</a:t>
            </a:r>
          </a:p>
          <a:p>
            <a:pPr marL="457200" marR="0" lvl="0" indent="-457200" algn="l" defTabSz="1306513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457200" marR="0" lvl="0" indent="-457200" algn="l" defTabSz="1306513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B53C5-94EA-43C1-A011-71222B33C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28914"/>
            <a:ext cx="12017829" cy="64153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6875CD-1E32-4880-837A-5CFF1EB72B0A}"/>
              </a:ext>
            </a:extLst>
          </p:cNvPr>
          <p:cNvSpPr/>
          <p:nvPr/>
        </p:nvSpPr>
        <p:spPr>
          <a:xfrm>
            <a:off x="783771" y="928914"/>
            <a:ext cx="3349317" cy="6415315"/>
          </a:xfrm>
          <a:prstGeom prst="rect">
            <a:avLst/>
          </a:prstGeom>
          <a:solidFill>
            <a:srgbClr val="570D2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A1C8266-3F79-4E08-A4ED-71113406AF8F}"/>
              </a:ext>
            </a:extLst>
          </p:cNvPr>
          <p:cNvSpPr txBox="1">
            <a:spLocks/>
          </p:cNvSpPr>
          <p:nvPr/>
        </p:nvSpPr>
        <p:spPr>
          <a:xfrm>
            <a:off x="1008888" y="3467100"/>
            <a:ext cx="3124200" cy="762000"/>
          </a:xfrm>
          <a:prstGeom prst="rect">
            <a:avLst/>
          </a:prstGeom>
        </p:spPr>
        <p:txBody>
          <a:bodyPr/>
          <a:lstStyle>
            <a:lvl1pPr algn="ctr" defTabSz="1306513" rtl="0" eaLnBrk="0" fontAlgn="base" hangingPunct="0">
              <a:spcBef>
                <a:spcPct val="0"/>
              </a:spcBef>
              <a:spcAft>
                <a:spcPct val="0"/>
              </a:spcAft>
              <a:defRPr sz="3200" b="0" cap="all" spc="500" baseline="0"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1306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Today’s agenda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3D7D19-30EC-4C5C-B1F9-54D326317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0" y="1596571"/>
            <a:ext cx="7940040" cy="5490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Rules still apply</a:t>
            </a:r>
          </a:p>
          <a:p>
            <a:r>
              <a:rPr lang="en-US" dirty="0">
                <a:solidFill>
                  <a:schemeClr val="bg1"/>
                </a:solidFill>
              </a:rPr>
              <a:t>New challenges</a:t>
            </a:r>
          </a:p>
          <a:p>
            <a:r>
              <a:rPr lang="en-US" dirty="0">
                <a:solidFill>
                  <a:schemeClr val="bg1"/>
                </a:solidFill>
              </a:rPr>
              <a:t>New technology</a:t>
            </a:r>
          </a:p>
          <a:p>
            <a:r>
              <a:rPr lang="en-US" dirty="0">
                <a:solidFill>
                  <a:schemeClr val="bg1"/>
                </a:solidFill>
              </a:rPr>
              <a:t>New approaches to discovery, dispute resolution, and trials</a:t>
            </a:r>
          </a:p>
          <a:p>
            <a:r>
              <a:rPr lang="en-US" dirty="0">
                <a:solidFill>
                  <a:schemeClr val="bg1"/>
                </a:solidFill>
              </a:rPr>
              <a:t>Bruce…</a:t>
            </a:r>
          </a:p>
          <a:p>
            <a:r>
              <a:rPr lang="en-US" dirty="0">
                <a:solidFill>
                  <a:schemeClr val="bg1"/>
                </a:solidFill>
              </a:rPr>
              <a:t>Lessons learned</a:t>
            </a:r>
          </a:p>
          <a:p>
            <a:r>
              <a:rPr lang="en-US" dirty="0">
                <a:solidFill>
                  <a:schemeClr val="bg1"/>
                </a:solidFill>
              </a:rPr>
              <a:t>The future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DD37AD-0AA5-49B4-9EC9-7F189E7E2D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2223247"/>
            <a:ext cx="13639801" cy="4353399"/>
          </a:xfrm>
        </p:spPr>
        <p:txBody>
          <a:bodyPr/>
          <a:lstStyle/>
          <a:p>
            <a:r>
              <a:rPr lang="en-US" dirty="0"/>
              <a:t>How will we meet with clients in the future? Do we really need offices?</a:t>
            </a:r>
          </a:p>
          <a:p>
            <a:r>
              <a:rPr lang="en-US" dirty="0"/>
              <a:t>How will estate planning documents be executed in the future?</a:t>
            </a:r>
          </a:p>
          <a:p>
            <a:r>
              <a:rPr lang="en-US" dirty="0"/>
              <a:t>How will new client relationships be established in the future?</a:t>
            </a:r>
          </a:p>
          <a:p>
            <a:r>
              <a:rPr lang="en-US" dirty="0"/>
              <a:t>How will we mentor our junior lawyers and legal assistants?</a:t>
            </a:r>
          </a:p>
          <a:p>
            <a:r>
              <a:rPr lang="en-US" dirty="0"/>
              <a:t>How can we maintain a balance between our work and private lives?</a:t>
            </a:r>
          </a:p>
          <a:p>
            <a:r>
              <a:rPr lang="en-US" dirty="0"/>
              <a:t>Artificial Intelligence: is the final frontier?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8F1809-8AF8-4B82-8281-6CF1A1E9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Que sera, sera: the future IS ours to see!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C5086-F8F8-4D77-A2FF-EB33E35C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de, decorated, food, cake&#10;&#10;Description automatically generated">
            <a:extLst>
              <a:ext uri="{FF2B5EF4-FFF2-40B4-BE49-F238E27FC236}">
                <a16:creationId xmlns:a16="http://schemas.microsoft.com/office/drawing/2014/main" id="{E550F55B-9ECF-444C-88D7-FFC069D09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4695714" cy="822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871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908BA5-DDC1-4CC5-B42E-16F4467A728F}"/>
              </a:ext>
            </a:extLst>
          </p:cNvPr>
          <p:cNvSpPr/>
          <p:nvPr/>
        </p:nvSpPr>
        <p:spPr>
          <a:xfrm>
            <a:off x="0" y="0"/>
            <a:ext cx="14630399" cy="8229599"/>
          </a:xfrm>
          <a:prstGeom prst="rect">
            <a:avLst/>
          </a:prstGeom>
          <a:solidFill>
            <a:srgbClr val="0B141F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47AB7BA-6D74-47C8-8632-284058781294}"/>
              </a:ext>
            </a:extLst>
          </p:cNvPr>
          <p:cNvSpPr txBox="1">
            <a:spLocks/>
          </p:cNvSpPr>
          <p:nvPr/>
        </p:nvSpPr>
        <p:spPr>
          <a:xfrm>
            <a:off x="5141976" y="1981200"/>
            <a:ext cx="7371757" cy="3733800"/>
          </a:xfrm>
          <a:prstGeom prst="rect">
            <a:avLst/>
          </a:prstGeom>
        </p:spPr>
        <p:txBody>
          <a:bodyPr/>
          <a:lstStyle>
            <a:lvl1pPr marL="457200" indent="-457200" algn="l" defTabSz="1306513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defTabSz="1306513" rtl="0" eaLnBrk="0" fontAlgn="base" hangingPunct="0">
              <a:spcBef>
                <a:spcPts val="12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2pPr>
            <a:lvl3pPr marL="1371600" indent="-457200" algn="l" defTabSz="1306513" rtl="0" eaLnBrk="0" fontAlgn="base" hangingPunct="0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–"/>
              <a:defRPr sz="240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3pPr>
            <a:lvl4pPr marL="2286000" indent="-327025" algn="l" defTabSz="13065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16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938463" indent="-325438" algn="l" defTabSz="13065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6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Underwriting loss of $19.9 million,      solidly beating projections</a:t>
            </a:r>
          </a:p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Claims frequency of 5.6 real claims per 1,000 lawyers, lowest in our history</a:t>
            </a:r>
          </a:p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Severity decreased to $3.64 million per incurred claim, lowest in nine years</a:t>
            </a:r>
          </a:p>
          <a:p>
            <a:pPr lvl="0">
              <a:spcBef>
                <a:spcPts val="3000"/>
              </a:spcBef>
              <a:buClr>
                <a:srgbClr val="FFFFFF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$174.1 million investment return</a:t>
            </a:r>
          </a:p>
          <a:p>
            <a:pPr marL="457200" marR="0" lvl="0" indent="-457200" algn="l" defTabSz="1306513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457200" marR="0" lvl="0" indent="-457200" algn="l" defTabSz="1306513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B53C5-94EA-43C1-A011-71222B33C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28914"/>
            <a:ext cx="12017829" cy="64153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6875CD-1E32-4880-837A-5CFF1EB72B0A}"/>
              </a:ext>
            </a:extLst>
          </p:cNvPr>
          <p:cNvSpPr/>
          <p:nvPr/>
        </p:nvSpPr>
        <p:spPr>
          <a:xfrm>
            <a:off x="783771" y="928914"/>
            <a:ext cx="3349317" cy="6415315"/>
          </a:xfrm>
          <a:prstGeom prst="rect">
            <a:avLst/>
          </a:prstGeom>
          <a:solidFill>
            <a:srgbClr val="570D2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A1C8266-3F79-4E08-A4ED-71113406AF8F}"/>
              </a:ext>
            </a:extLst>
          </p:cNvPr>
          <p:cNvSpPr txBox="1">
            <a:spLocks/>
          </p:cNvSpPr>
          <p:nvPr/>
        </p:nvSpPr>
        <p:spPr>
          <a:xfrm>
            <a:off x="1008888" y="3467100"/>
            <a:ext cx="3124200" cy="762000"/>
          </a:xfrm>
          <a:prstGeom prst="rect">
            <a:avLst/>
          </a:prstGeom>
        </p:spPr>
        <p:txBody>
          <a:bodyPr/>
          <a:lstStyle>
            <a:lvl1pPr algn="ctr" defTabSz="1306513" rtl="0" eaLnBrk="0" fontAlgn="base" hangingPunct="0">
              <a:spcBef>
                <a:spcPct val="0"/>
              </a:spcBef>
              <a:spcAft>
                <a:spcPct val="0"/>
              </a:spcAft>
              <a:defRPr sz="3200" b="0" cap="all" spc="500" baseline="0"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defTabSz="1306513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1306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kern="0" spc="0" dirty="0"/>
              <a:t>The Rules</a:t>
            </a:r>
            <a:endParaRPr kumimoji="0" lang="en-US" sz="3400" b="1" i="0" u="none" strike="noStrike" kern="0" cap="all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3D7D19-30EC-4C5C-B1F9-54D326317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0" y="1596571"/>
            <a:ext cx="7940040" cy="5490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Rules still apply</a:t>
            </a:r>
          </a:p>
          <a:p>
            <a:r>
              <a:rPr lang="en-US" dirty="0">
                <a:solidFill>
                  <a:schemeClr val="bg1"/>
                </a:solidFill>
              </a:rPr>
              <a:t>Competence</a:t>
            </a:r>
          </a:p>
          <a:p>
            <a:r>
              <a:rPr lang="en-US" dirty="0">
                <a:solidFill>
                  <a:schemeClr val="bg1"/>
                </a:solidFill>
              </a:rPr>
              <a:t>Communication</a:t>
            </a:r>
          </a:p>
          <a:p>
            <a:r>
              <a:rPr lang="en-US" dirty="0">
                <a:solidFill>
                  <a:schemeClr val="bg1"/>
                </a:solidFill>
              </a:rPr>
              <a:t>Confidentiality</a:t>
            </a:r>
          </a:p>
          <a:p>
            <a:r>
              <a:rPr lang="en-US" dirty="0">
                <a:solidFill>
                  <a:schemeClr val="bg1"/>
                </a:solidFill>
              </a:rPr>
              <a:t>Diligence</a:t>
            </a:r>
          </a:p>
          <a:p>
            <a:r>
              <a:rPr lang="en-US" dirty="0">
                <a:solidFill>
                  <a:schemeClr val="bg1"/>
                </a:solidFill>
              </a:rPr>
              <a:t>Supervision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D1ECBC-89A3-4DAB-8F78-59F380107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7340CD-D9BC-4ACF-81A1-2AA1F052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Rules Still Apply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EFAE1-819F-4289-8B6A-B57EB464B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C640F-F66D-4082-BE16-6A49204BA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279" y="2406831"/>
            <a:ext cx="3437804" cy="419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DB3C1-5B44-4711-85D1-C7463DA5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407" y="2589711"/>
            <a:ext cx="2770586" cy="39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8283F-DE87-461F-903F-6F39A3B69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CA Comment [1] </a:t>
            </a:r>
            <a:r>
              <a:rPr lang="en-US" dirty="0">
                <a:latin typeface="+mn-lt"/>
              </a:rPr>
              <a:t>The duties set forth in this rule include the duty to </a:t>
            </a:r>
            <a:r>
              <a:rPr lang="en-US" b="1" dirty="0">
                <a:latin typeface="+mn-lt"/>
              </a:rPr>
              <a:t>keep abreast of </a:t>
            </a:r>
            <a:r>
              <a:rPr lang="en-US" dirty="0">
                <a:latin typeface="+mn-lt"/>
              </a:rPr>
              <a:t>the changes in the law and its practice, including the </a:t>
            </a:r>
            <a:r>
              <a:rPr lang="en-US" b="1" dirty="0">
                <a:latin typeface="+mn-lt"/>
              </a:rPr>
              <a:t>benefits and risks associated with relevant technology</a:t>
            </a:r>
            <a:r>
              <a:rPr lang="en-US" dirty="0"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latin typeface="+mn-lt"/>
              </a:rPr>
              <a:t>ABA</a:t>
            </a:r>
            <a:r>
              <a:rPr lang="en-US" b="1" i="0" dirty="0">
                <a:solidFill>
                  <a:srgbClr val="000000"/>
                </a:solidFill>
                <a:effectLst/>
                <a:latin typeface="+mn-lt"/>
              </a:rPr>
              <a:t> Comment [8]  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To maintain the requisite knowledge and skill, a lawyer should </a:t>
            </a:r>
            <a:r>
              <a:rPr lang="en-US" b="1" i="0" dirty="0">
                <a:solidFill>
                  <a:srgbClr val="000000"/>
                </a:solidFill>
                <a:effectLst/>
                <a:latin typeface="+mn-lt"/>
              </a:rPr>
              <a:t>keep abreast of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changes in the law and its practice, including the </a:t>
            </a:r>
            <a:r>
              <a:rPr lang="en-US" b="1" i="0" dirty="0">
                <a:solidFill>
                  <a:srgbClr val="000000"/>
                </a:solidFill>
                <a:effectLst/>
                <a:latin typeface="+mn-lt"/>
              </a:rPr>
              <a:t>benefits and risks associated with relevant technology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, engage in continuing study and education and comply with all continuing legal education requirements to which the lawyer is subject.</a:t>
            </a:r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1D75AC-373B-4677-A81B-34FC603E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3E052-0E78-4F90-A89D-77336E54E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6DEB55-3373-46D1-97DA-8C803E2D8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 devices</a:t>
            </a:r>
          </a:p>
          <a:p>
            <a:r>
              <a:rPr lang="en-US" dirty="0"/>
              <a:t>Zoom and other video platforms</a:t>
            </a:r>
          </a:p>
          <a:p>
            <a:r>
              <a:rPr lang="en-US" dirty="0"/>
              <a:t>Echo, Alexa, and other personal “assistants”</a:t>
            </a:r>
          </a:p>
          <a:p>
            <a:r>
              <a:rPr lang="en-US" dirty="0"/>
              <a:t>Video notarization</a:t>
            </a:r>
          </a:p>
          <a:p>
            <a:r>
              <a:rPr lang="en-US" dirty="0"/>
              <a:t>Video hearings, depositions, trials</a:t>
            </a:r>
          </a:p>
          <a:p>
            <a:r>
              <a:rPr lang="en-US" dirty="0"/>
              <a:t>Texting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502951-EE5F-49D8-849D-94EDA8AD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87981-1BFF-484C-8819-70D60A2CF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0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E0EE13-59EA-4FC9-82F9-15D485887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30" indent="-514330">
              <a:buFont typeface="+mj-lt"/>
              <a:buAutoNum type="arabicPeriod"/>
            </a:pPr>
            <a:r>
              <a:rPr lang="en-US" sz="2800" dirty="0">
                <a:solidFill>
                  <a:srgbClr val="EE3C24"/>
                </a:solidFill>
              </a:rPr>
              <a:t>Chat to/from client visible to all</a:t>
            </a:r>
          </a:p>
          <a:p>
            <a:pPr marL="514330" indent="-514330">
              <a:buFont typeface="+mj-lt"/>
              <a:buAutoNum type="arabicPeriod"/>
            </a:pPr>
            <a:r>
              <a:rPr lang="en-US" sz="2800" dirty="0">
                <a:solidFill>
                  <a:srgbClr val="EE3C24"/>
                </a:solidFill>
              </a:rPr>
              <a:t>Regrettable comments thinking mute was on </a:t>
            </a:r>
          </a:p>
          <a:p>
            <a:pPr marL="514330" indent="-514330">
              <a:buFont typeface="+mj-lt"/>
              <a:buAutoNum type="arabicPeriod"/>
            </a:pPr>
            <a:r>
              <a:rPr lang="en-US" sz="2800" dirty="0">
                <a:solidFill>
                  <a:srgbClr val="EE3C24"/>
                </a:solidFill>
              </a:rPr>
              <a:t>Sharing wrong screen</a:t>
            </a:r>
          </a:p>
          <a:p>
            <a:pPr marL="514330" indent="-514330">
              <a:buFont typeface="+mj-lt"/>
              <a:buAutoNum type="arabicPeriod"/>
            </a:pPr>
            <a:r>
              <a:rPr lang="en-US" sz="2800" dirty="0">
                <a:solidFill>
                  <a:srgbClr val="EE3C24"/>
                </a:solidFill>
              </a:rPr>
              <a:t>Second call; heard by all</a:t>
            </a:r>
          </a:p>
          <a:p>
            <a:pPr marL="514330" indent="-514330">
              <a:buFont typeface="+mj-lt"/>
              <a:buAutoNum type="arabicPeriod"/>
            </a:pPr>
            <a:r>
              <a:rPr lang="en-US" sz="2800" dirty="0">
                <a:solidFill>
                  <a:srgbClr val="EE3C24"/>
                </a:solidFill>
              </a:rPr>
              <a:t>Court hearing handled in bed</a:t>
            </a:r>
          </a:p>
          <a:p>
            <a:pPr marL="548640" indent="-548640">
              <a:buFont typeface="+mj-lt"/>
              <a:buAutoNum type="arabicPeriod" startAt="6"/>
            </a:pPr>
            <a:r>
              <a:rPr lang="en-US" sz="2800" dirty="0">
                <a:solidFill>
                  <a:srgbClr val="EE3C24"/>
                </a:solidFill>
              </a:rPr>
              <a:t>Bathroom trip on video</a:t>
            </a:r>
          </a:p>
          <a:p>
            <a:pPr marL="514330" indent="-514330">
              <a:buFont typeface="+mj-lt"/>
              <a:buAutoNum type="arabicPeriod" startAt="6"/>
            </a:pPr>
            <a:r>
              <a:rPr lang="en-US" sz="2800" dirty="0">
                <a:solidFill>
                  <a:srgbClr val="EE3C24"/>
                </a:solidFill>
              </a:rPr>
              <a:t>Suit waist up; boxers below—</a:t>
            </a:r>
            <a:br>
              <a:rPr lang="en-US" sz="2800" dirty="0">
                <a:solidFill>
                  <a:srgbClr val="EE3C24"/>
                </a:solidFill>
              </a:rPr>
            </a:br>
            <a:r>
              <a:rPr lang="en-US" sz="2800" dirty="0">
                <a:solidFill>
                  <a:srgbClr val="EE3C24"/>
                </a:solidFill>
              </a:rPr>
              <a:t>or nothing on at all</a:t>
            </a:r>
          </a:p>
          <a:p>
            <a:pPr marL="514330" indent="-514330">
              <a:buFont typeface="+mj-lt"/>
              <a:buAutoNum type="arabicPeriod" startAt="6"/>
            </a:pPr>
            <a:r>
              <a:rPr lang="en-US" sz="2800" dirty="0">
                <a:solidFill>
                  <a:srgbClr val="EE3C24"/>
                </a:solidFill>
              </a:rPr>
              <a:t>Visible lack of interest</a:t>
            </a:r>
          </a:p>
          <a:p>
            <a:pPr marL="514330" indent="-514330">
              <a:buFont typeface="+mj-lt"/>
              <a:buAutoNum type="arabicPeriod" startAt="6"/>
            </a:pPr>
            <a:r>
              <a:rPr lang="en-US" sz="2800" dirty="0">
                <a:solidFill>
                  <a:srgbClr val="EE3C24"/>
                </a:solidFill>
              </a:rPr>
              <a:t>Unwelcome room entrant</a:t>
            </a:r>
          </a:p>
          <a:p>
            <a:pPr marL="514330" indent="-514330">
              <a:buFont typeface="+mj-lt"/>
              <a:buAutoNum type="arabicPeriod" startAt="6"/>
            </a:pPr>
            <a:r>
              <a:rPr lang="en-US" sz="2800" dirty="0">
                <a:solidFill>
                  <a:srgbClr val="EE3C24"/>
                </a:solidFill>
              </a:rPr>
              <a:t>Stuffed animals in background</a:t>
            </a:r>
          </a:p>
          <a:p>
            <a:pPr marL="0" indent="0">
              <a:buNone/>
            </a:pPr>
            <a:endParaRPr lang="en-US" sz="2800" dirty="0">
              <a:solidFill>
                <a:srgbClr val="EE3C24"/>
              </a:solidFill>
            </a:endParaRP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B1F112-5096-4733-A0E7-3E83FFE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Zooma </a:t>
            </a:r>
            <a:r>
              <a:rPr lang="en-US" dirty="0" err="1"/>
              <a:t>Zooma</a:t>
            </a:r>
            <a:r>
              <a:rPr lang="en-US" dirty="0"/>
              <a:t> Zoom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85B9D-3A22-46F8-8B4C-B227C82761B1}"/>
              </a:ext>
            </a:extLst>
          </p:cNvPr>
          <p:cNvSpPr txBox="1"/>
          <p:nvPr/>
        </p:nvSpPr>
        <p:spPr>
          <a:xfrm>
            <a:off x="10312924" y="1857080"/>
            <a:ext cx="2922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RECORDING?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CCC250-3A70-40B4-94F6-7CA2484E91C1}"/>
              </a:ext>
            </a:extLst>
          </p:cNvPr>
          <p:cNvSpPr/>
          <p:nvPr/>
        </p:nvSpPr>
        <p:spPr>
          <a:xfrm>
            <a:off x="10633435" y="2349523"/>
            <a:ext cx="1800520" cy="1765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2ECA-827C-4E8B-B0B7-FC1AD47A77DE}"/>
              </a:ext>
            </a:extLst>
          </p:cNvPr>
          <p:cNvSpPr txBox="1"/>
          <p:nvPr/>
        </p:nvSpPr>
        <p:spPr>
          <a:xfrm>
            <a:off x="10873810" y="4694549"/>
            <a:ext cx="1541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FILTER?</a:t>
            </a:r>
          </a:p>
        </p:txBody>
      </p:sp>
      <p:pic>
        <p:nvPicPr>
          <p:cNvPr id="7" name="Picture 6" descr="Meme of a cat with eyes half closed resting its chin on a keyboard. Caption reads: me attending a Zoom meeting at 8:30 in the morning.">
            <a:extLst>
              <a:ext uri="{FF2B5EF4-FFF2-40B4-BE49-F238E27FC236}">
                <a16:creationId xmlns:a16="http://schemas.microsoft.com/office/drawing/2014/main" id="{59F60C07-4CF1-41B0-A2D3-5B89D9B2437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4" b="27681"/>
          <a:stretch/>
        </p:blipFill>
        <p:spPr bwMode="auto">
          <a:xfrm>
            <a:off x="10099458" y="5488647"/>
            <a:ext cx="2887328" cy="1989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66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2D23F-D251-447C-A716-C7E2C0A7F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167" y="1874526"/>
            <a:ext cx="10424160" cy="72041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B141F"/>
                </a:solidFill>
                <a:effectLst/>
              </a:rPr>
              <a:t>Model Rule 1.6 (a) A lawyer shall not reveal information relating to the representation of a client unless the client gives informed consent, the disclosure is impliedly authorized in order to carry out the representation or the disclosure is permitted by paragraph (b).</a:t>
            </a:r>
            <a:br>
              <a:rPr lang="en-US" sz="2800" b="1" dirty="0">
                <a:solidFill>
                  <a:srgbClr val="0B141F"/>
                </a:solidFill>
                <a:effectLst/>
              </a:rPr>
            </a:br>
            <a:endParaRPr lang="en-US" sz="2800" b="1" dirty="0">
              <a:solidFill>
                <a:srgbClr val="0B141F"/>
              </a:solidFill>
              <a:effectLst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B141F"/>
                </a:solidFill>
              </a:rPr>
              <a:t>CA Rule 1.6.  A lawyer shall not reveal information protected from disclosure by Business and Professions Code section 6068, subdivision (e)(1) unless the client gives informed consent,* or the disclosure is permitted by paragraph (b) of this rule. </a:t>
            </a:r>
            <a:r>
              <a:rPr lang="en-US" sz="2800" b="1" dirty="0">
                <a:solidFill>
                  <a:srgbClr val="0B141F"/>
                </a:solidFill>
                <a:latin typeface="+mn-lt"/>
              </a:rPr>
              <a:t>[</a:t>
            </a:r>
            <a:r>
              <a:rPr lang="en-US" sz="2800" b="0" i="0" dirty="0">
                <a:solidFill>
                  <a:srgbClr val="565D65"/>
                </a:solidFill>
                <a:effectLst/>
                <a:latin typeface="+mn-lt"/>
              </a:rPr>
              <a:t>BPC 6068 (e): (1)To maintain inviolate the confidence, and at every peril to himself or herself to preserve the secrets, of his or her client.]</a:t>
            </a:r>
            <a:endParaRPr lang="en-US" sz="2800" b="1" dirty="0">
              <a:solidFill>
                <a:srgbClr val="0B141F"/>
              </a:solidFill>
              <a:latin typeface="+mn-lt"/>
            </a:endParaRPr>
          </a:p>
          <a:p>
            <a:pPr marL="0" indent="0">
              <a:buNone/>
            </a:pPr>
            <a:br>
              <a:rPr lang="en-US" sz="2800" b="1" dirty="0">
                <a:solidFill>
                  <a:srgbClr val="0B141F"/>
                </a:solidFill>
              </a:rPr>
            </a:br>
            <a:endParaRPr lang="en-US" sz="2800" b="1" dirty="0">
              <a:solidFill>
                <a:srgbClr val="0B141F"/>
              </a:solidFill>
            </a:endParaRPr>
          </a:p>
          <a:p>
            <a:endParaRPr lang="en-US" sz="2000" b="1" dirty="0">
              <a:solidFill>
                <a:srgbClr val="0B141F"/>
              </a:solidFill>
            </a:endParaRP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C55C1-D73C-45F3-A285-DFD1B89E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Confidentiality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DBFB1-3478-4DEB-B93D-943190511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2B2CF69-52F1-437A-95A6-1C0EC3058C6C}" type="slidenum">
              <a:rPr lang="en-US" sz="1050" smtClean="0"/>
              <a:pPr>
                <a:defRPr/>
              </a:pPr>
              <a:t>7</a:t>
            </a:fld>
            <a:endParaRPr lang="en-US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5E35A-3DB1-4B5E-8873-3CF33351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518" y="1815737"/>
            <a:ext cx="1666753" cy="2386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2DB6D-B38B-48A2-8E2D-E3EAC00C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518" y="4748348"/>
            <a:ext cx="1972772" cy="23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1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00" y="0"/>
            <a:ext cx="109728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31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062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95933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124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26555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391866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457177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224882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554480" y="640080"/>
          <a:ext cx="8686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92640" y="4663440"/>
            <a:ext cx="2743200" cy="232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31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062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95933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124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26555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391866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457177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224882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4800" b="1" dirty="0">
                <a:solidFill>
                  <a:srgbClr val="000000"/>
                </a:solidFill>
                <a:latin typeface="Arial"/>
              </a:rPr>
              <a:t>Goes beyond privilege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3920" y="2509521"/>
            <a:ext cx="5261441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31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062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95933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124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26555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391866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4571771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224882" algn="l" defTabSz="130622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5280" b="1" dirty="0">
                <a:solidFill>
                  <a:srgbClr val="FFFFFF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413262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5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0B0F0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3186">
              <a:schemeClr val="tx1"/>
            </a:gs>
            <a:gs pos="0">
              <a:schemeClr val="accent1">
                <a:alpha val="50000"/>
              </a:schemeClr>
            </a:gs>
            <a:gs pos="46000">
              <a:schemeClr val="accent1">
                <a:lumMod val="50000"/>
                <a:alpha val="90000"/>
              </a:schemeClr>
            </a:gs>
          </a:gsLst>
          <a:lin ang="3600000" scaled="0"/>
        </a:gradFill>
      </a:spPr>
      <a:bodyPr vert="horz" lIns="72000" tIns="180000" rIns="180000" bIns="0" rtlCol="0" anchor="t"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bg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F00564740_Dark wood presentation_CLR_v3" id="{49638A16-5E55-4B30-AEB1-0A03F30AF386}" vid="{D58A18CD-A37E-4397-8A63-7F191E6C54B2}"/>
    </a:ext>
  </a:extLst>
</a:theme>
</file>

<file path=ppt/theme/theme2.xml><?xml version="1.0" encoding="utf-8"?>
<a:theme xmlns:a="http://schemas.openxmlformats.org/drawingml/2006/main" name="2_Default Design">
  <a:themeElements>
    <a:clrScheme name="Custom 135">
      <a:dk1>
        <a:srgbClr val="00001F"/>
      </a:dk1>
      <a:lt1>
        <a:srgbClr val="FFFFFF"/>
      </a:lt1>
      <a:dk2>
        <a:srgbClr val="00ADEE"/>
      </a:dk2>
      <a:lt2>
        <a:srgbClr val="0076B8"/>
      </a:lt2>
      <a:accent1>
        <a:srgbClr val="D31245"/>
      </a:accent1>
      <a:accent2>
        <a:srgbClr val="F1822F"/>
      </a:accent2>
      <a:accent3>
        <a:srgbClr val="FFCF01"/>
      </a:accent3>
      <a:accent4>
        <a:srgbClr val="F1CB00"/>
      </a:accent4>
      <a:accent5>
        <a:srgbClr val="455560"/>
      </a:accent5>
      <a:accent6>
        <a:srgbClr val="CACACA"/>
      </a:accent6>
      <a:hlink>
        <a:srgbClr val="FFFF99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ff Rock 'n Roll MASTER.potx" id="{B513BACF-2D01-4FE0-9DFE-0E15757CB58C}" vid="{E7F3E1AC-1DCC-4B42-B553-35C3E4BC78C0}"/>
    </a:ext>
  </a:extLst>
</a:theme>
</file>

<file path=ppt/theme/theme3.xml><?xml version="1.0" encoding="utf-8"?>
<a:theme xmlns:a="http://schemas.openxmlformats.org/drawingml/2006/main" name="Staff with Notes LIGHT Background">
  <a:themeElements>
    <a:clrScheme name="Custom 134">
      <a:dk1>
        <a:srgbClr val="FFFFFF"/>
      </a:dk1>
      <a:lt1>
        <a:srgbClr val="FFFFFF"/>
      </a:lt1>
      <a:dk2>
        <a:srgbClr val="00ADEE"/>
      </a:dk2>
      <a:lt2>
        <a:srgbClr val="0076B8"/>
      </a:lt2>
      <a:accent1>
        <a:srgbClr val="C3002F"/>
      </a:accent1>
      <a:accent2>
        <a:srgbClr val="014367"/>
      </a:accent2>
      <a:accent3>
        <a:srgbClr val="C3002F"/>
      </a:accent3>
      <a:accent4>
        <a:srgbClr val="C3002F"/>
      </a:accent4>
      <a:accent5>
        <a:srgbClr val="455560"/>
      </a:accent5>
      <a:accent6>
        <a:srgbClr val="CACACA"/>
      </a:accent6>
      <a:hlink>
        <a:srgbClr val="FFFF99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ff Rock 'n Roll MASTER.potx" id="{B513BACF-2D01-4FE0-9DFE-0E15757CB58C}" vid="{CF8F4C36-0ED0-4FD9-8F41-CA69C7F3096A}"/>
    </a:ext>
  </a:extLst>
</a:theme>
</file>

<file path=ppt/theme/theme4.xml><?xml version="1.0" encoding="utf-8"?>
<a:theme xmlns:a="http://schemas.openxmlformats.org/drawingml/2006/main" name="30_Default Design">
  <a:themeElements>
    <a:clrScheme name="Custom 220">
      <a:dk1>
        <a:srgbClr val="00001F"/>
      </a:dk1>
      <a:lt1>
        <a:srgbClr val="FFFFFF"/>
      </a:lt1>
      <a:dk2>
        <a:srgbClr val="00ADEE"/>
      </a:dk2>
      <a:lt2>
        <a:srgbClr val="0076B8"/>
      </a:lt2>
      <a:accent1>
        <a:srgbClr val="0076B8"/>
      </a:accent1>
      <a:accent2>
        <a:srgbClr val="D31245"/>
      </a:accent2>
      <a:accent3>
        <a:srgbClr val="FFCF01"/>
      </a:accent3>
      <a:accent4>
        <a:srgbClr val="F1CB00"/>
      </a:accent4>
      <a:accent5>
        <a:srgbClr val="455560"/>
      </a:accent5>
      <a:accent6>
        <a:srgbClr val="CACACA"/>
      </a:accent6>
      <a:hlink>
        <a:srgbClr val="FFFF99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ff Rock 'n Roll MASTER.potx" id="{B513BACF-2D01-4FE0-9DFE-0E15757CB58C}" vid="{F6907C59-7C12-4155-BCB3-87CFC49F8F34}"/>
    </a:ext>
  </a:extLst>
</a:theme>
</file>

<file path=ppt/theme/theme5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 Institute Webinar ppt template" id="{E0F62941-048F-4532-A687-96EEA7CA1680}" vid="{576084AC-F8D2-4DC5-A8F5-755D22E8C1E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DF6B7EC548F44DB897D950DE47B6BC" ma:contentTypeVersion="11" ma:contentTypeDescription="Create a new document." ma:contentTypeScope="" ma:versionID="bda7d94a69a59d89cf1e0ad767f4ce88">
  <xsd:schema xmlns:xsd="http://www.w3.org/2001/XMLSchema" xmlns:xs="http://www.w3.org/2001/XMLSchema" xmlns:p="http://schemas.microsoft.com/office/2006/metadata/properties" xmlns:ns2="a855c8e7-fb7e-4c20-b6ac-58ab68b94de2" xmlns:ns3="f8292627-0e8e-442d-bfa9-7061d7a39f7d" targetNamespace="http://schemas.microsoft.com/office/2006/metadata/properties" ma:root="true" ma:fieldsID="af3da1078385b2f3cf8d26d17784e5f4" ns2:_="" ns3:_="">
    <xsd:import namespace="a855c8e7-fb7e-4c20-b6ac-58ab68b94de2"/>
    <xsd:import namespace="f8292627-0e8e-442d-bfa9-7061d7a39f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5c8e7-fb7e-4c20-b6ac-58ab68b94d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92627-0e8e-442d-bfa9-7061d7a39f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8292627-0e8e-442d-bfa9-7061d7a39f7d">
      <UserInfo>
        <DisplayName>Lawrence E. Zabinski</DisplayName>
        <AccountId>78</AccountId>
        <AccountType/>
      </UserInfo>
      <UserInfo>
        <DisplayName>Akhil Wagh</DisplayName>
        <AccountId>163</AccountId>
        <AccountType/>
      </UserInfo>
      <UserInfo>
        <DisplayName>Timothy Schank</DisplayName>
        <AccountId>74</AccountId>
        <AccountType/>
      </UserInfo>
      <UserInfo>
        <DisplayName>Randy J. Curato</DisplayName>
        <AccountId>72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B26038E-0989-4AF2-8353-F2CCFC328982}">
  <ds:schemaRefs>
    <ds:schemaRef ds:uri="a855c8e7-fb7e-4c20-b6ac-58ab68b94de2"/>
    <ds:schemaRef ds:uri="f8292627-0e8e-442d-bfa9-7061d7a39f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A52F774-2837-4A90-AF97-1D1222EC07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5F3902-D15E-43C0-9F1C-C8B0DFBA0405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8292627-0e8e-442d-bfa9-7061d7a39f7d"/>
    <ds:schemaRef ds:uri="a855c8e7-fb7e-4c20-b6ac-58ab68b94de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</TotalTime>
  <Words>1244</Words>
  <Application>Microsoft Office PowerPoint</Application>
  <PresentationFormat>Custom</PresentationFormat>
  <Paragraphs>152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Narrow</vt:lpstr>
      <vt:lpstr>Courier New</vt:lpstr>
      <vt:lpstr>Franklin Gothic Book</vt:lpstr>
      <vt:lpstr>Franklin Gothic Medium</vt:lpstr>
      <vt:lpstr>Rockwell</vt:lpstr>
      <vt:lpstr>TradeGothic CondEighteen</vt:lpstr>
      <vt:lpstr>2_Office Theme</vt:lpstr>
      <vt:lpstr>2_Default Design</vt:lpstr>
      <vt:lpstr>Staff with Notes LIGHT Background</vt:lpstr>
      <vt:lpstr>30_Default Design</vt:lpstr>
      <vt:lpstr>Berlin</vt:lpstr>
      <vt:lpstr>PowerPoint Presentation</vt:lpstr>
      <vt:lpstr>PowerPoint Presentation</vt:lpstr>
      <vt:lpstr>PowerPoint Presentation</vt:lpstr>
      <vt:lpstr>The Rules Still Apply</vt:lpstr>
      <vt:lpstr>Competence</vt:lpstr>
      <vt:lpstr>New Technology</vt:lpstr>
      <vt:lpstr>Zooma Zooma Zoom</vt:lpstr>
      <vt:lpstr>Confidentiality</vt:lpstr>
      <vt:lpstr>PowerPoint Presentation</vt:lpstr>
      <vt:lpstr>Confidentiality Risks</vt:lpstr>
      <vt:lpstr>Communication and Diligence</vt:lpstr>
      <vt:lpstr>Supervision</vt:lpstr>
      <vt:lpstr>DEPOSITIONS</vt:lpstr>
      <vt:lpstr>MEDIATION</vt:lpstr>
      <vt:lpstr>TRIALS</vt:lpstr>
      <vt:lpstr>LITIGATION TAKE AWAYS</vt:lpstr>
      <vt:lpstr>Wills, Trusts, and Other Estate Planning Documents: What Have We Learned? </vt:lpstr>
      <vt:lpstr>Electronic Wills: where are they allowed?</vt:lpstr>
      <vt:lpstr>UEWA? What is that?</vt:lpstr>
      <vt:lpstr>Que sera, sera: the future IS ours to see!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Ebbin, Karen E.</dc:creator>
  <cp:lastModifiedBy>Ryan J. Szczepanik</cp:lastModifiedBy>
  <cp:revision>37</cp:revision>
  <cp:lastPrinted>2019-02-07T18:43:37Z</cp:lastPrinted>
  <dcterms:modified xsi:type="dcterms:W3CDTF">2021-04-05T22:27:25Z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0x010100FEDF6B7EC548F44DB897D950DE47B6BC</vt:lpwstr>
  </property>
  <property fmtid="{D5CDD505-2E9C-101B-9397-08002B2CF9AE}" pid="3" name="Order">
    <vt:r8>4227800</vt:r8>
  </property>
</Properties>
</file>