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8" r:id="rId9"/>
    <p:sldId id="269"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4" r:id="rId23"/>
    <p:sldId id="286" r:id="rId24"/>
    <p:sldId id="290" r:id="rId25"/>
    <p:sldId id="291" r:id="rId26"/>
    <p:sldId id="294" r:id="rId27"/>
    <p:sldId id="295" r:id="rId28"/>
    <p:sldId id="29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615D8-DB09-4A49-B5A5-25E24D5557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2EA628-8876-43E9-90B7-3359702B4E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3B23B5-9877-499C-BFDE-6F78443882F4}"/>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5" name="Footer Placeholder 4">
            <a:extLst>
              <a:ext uri="{FF2B5EF4-FFF2-40B4-BE49-F238E27FC236}">
                <a16:creationId xmlns:a16="http://schemas.microsoft.com/office/drawing/2014/main" id="{2F5EE03E-9A6C-486E-8F93-8D9FE43CB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78973E-C9AE-4DB4-9104-88EF636B8B76}"/>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242269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7FFE-F907-497E-9C0A-90711021F0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2E2410-B269-4504-A7A7-D848A0DA23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392628-E57E-49C8-8EED-1A8EEF7AA269}"/>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5" name="Footer Placeholder 4">
            <a:extLst>
              <a:ext uri="{FF2B5EF4-FFF2-40B4-BE49-F238E27FC236}">
                <a16:creationId xmlns:a16="http://schemas.microsoft.com/office/drawing/2014/main" id="{3E9900CF-C98A-41AC-96C9-CB8D1D946E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A87B2-58FA-4648-8014-709A9419BB05}"/>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30483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B169CF-FC54-428A-8CC1-A1118FAC28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6D8056-0CF4-48AE-9874-1569679DF7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F7907-D4E0-4E9A-A28A-124C2C227AA7}"/>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5" name="Footer Placeholder 4">
            <a:extLst>
              <a:ext uri="{FF2B5EF4-FFF2-40B4-BE49-F238E27FC236}">
                <a16:creationId xmlns:a16="http://schemas.microsoft.com/office/drawing/2014/main" id="{A1F47FD9-59CB-4D14-9FE2-BEC669826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BE002-D423-4A1B-BB50-9EA38C73FFC1}"/>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192920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FBF19-DF1E-4BA1-AC81-8363EC3E54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17E433-13D6-4410-8D2B-70C871EFBA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C34A8C-EE29-4816-87DC-D034BB624608}"/>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5" name="Footer Placeholder 4">
            <a:extLst>
              <a:ext uri="{FF2B5EF4-FFF2-40B4-BE49-F238E27FC236}">
                <a16:creationId xmlns:a16="http://schemas.microsoft.com/office/drawing/2014/main" id="{F1E9F9C6-B0D9-4F9B-AAD3-4E96C436D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8E4409-455D-4AFA-AC2E-294C078C0113}"/>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2501860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25AF5-83A2-4549-9062-3BB54F974B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15079E-2E54-450B-8A74-98682E4CC5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FC3022-4F3D-4973-AEB6-CF2711F0F598}"/>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5" name="Footer Placeholder 4">
            <a:extLst>
              <a:ext uri="{FF2B5EF4-FFF2-40B4-BE49-F238E27FC236}">
                <a16:creationId xmlns:a16="http://schemas.microsoft.com/office/drawing/2014/main" id="{1277E3A6-1E71-497F-982E-E21180055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41814-5B18-4C9F-AFEF-F7BBD47A8D0C}"/>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20844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57552-A585-46DD-B571-C2DC27C1C5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241080-FB6B-4473-901C-742647CFC7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ED26AA-391E-40A1-A74D-D6EA4A47EA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EAEAA5-6654-4E83-ABEA-A8B36E239E7F}"/>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6" name="Footer Placeholder 5">
            <a:extLst>
              <a:ext uri="{FF2B5EF4-FFF2-40B4-BE49-F238E27FC236}">
                <a16:creationId xmlns:a16="http://schemas.microsoft.com/office/drawing/2014/main" id="{629D7D49-1A58-4629-B82A-562BDC069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91E3A-59F6-4585-A64C-179B573E27DA}"/>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635275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BB27-2607-4A16-B4DE-E007970ABA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60F3BB-8DAD-44AB-8182-CB3AE6887F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71A53E-53E2-4B4D-9E49-096BCF6AFD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A25F85-319E-4ACF-B466-9FC7B90F44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B7C9FD-E974-4CC5-9616-5EE7F01437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765CA3-B216-4A03-B3ED-8B2850719001}"/>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8" name="Footer Placeholder 7">
            <a:extLst>
              <a:ext uri="{FF2B5EF4-FFF2-40B4-BE49-F238E27FC236}">
                <a16:creationId xmlns:a16="http://schemas.microsoft.com/office/drawing/2014/main" id="{33B8D01D-D926-46D3-B3FE-C0F87AD1EB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BA0CDB-24C6-4F1B-B7C7-C636650C4E7A}"/>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69941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8A769-F9CE-41D2-B1B7-098F17C3BB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DC3533-D916-47A4-9307-7AB7E1A76706}"/>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4" name="Footer Placeholder 3">
            <a:extLst>
              <a:ext uri="{FF2B5EF4-FFF2-40B4-BE49-F238E27FC236}">
                <a16:creationId xmlns:a16="http://schemas.microsoft.com/office/drawing/2014/main" id="{CA9CB69B-825E-4A6B-B440-9FA0C065F1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27C30D-D6CF-436A-8672-34C69F43AEA6}"/>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173582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312283-7362-45BB-B41F-FECF632DDE94}"/>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3" name="Footer Placeholder 2">
            <a:extLst>
              <a:ext uri="{FF2B5EF4-FFF2-40B4-BE49-F238E27FC236}">
                <a16:creationId xmlns:a16="http://schemas.microsoft.com/office/drawing/2014/main" id="{7FDB6DC4-79EA-4C5A-BF47-A498C2AAA1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80EC1D-53CF-4156-A054-76A7201332FD}"/>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3649932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4D6C2-5A2A-4F92-84FC-A196CBF03A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F38F73-D55B-4483-A563-CBB2BD322A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AEAD96-0B33-435A-996A-17D1AA57A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CCB653-B193-440C-AE0F-A141B73BD4F6}"/>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6" name="Footer Placeholder 5">
            <a:extLst>
              <a:ext uri="{FF2B5EF4-FFF2-40B4-BE49-F238E27FC236}">
                <a16:creationId xmlns:a16="http://schemas.microsoft.com/office/drawing/2014/main" id="{686722E8-E274-4A24-94FC-7D00B7606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270717-7FBE-4FD7-9537-24824CB5F115}"/>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29178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C609-802C-417D-9C6D-EF06EEA58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3E5881-FFDF-46C8-9827-6422A4B9E7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A1E4D9-0321-4BF7-A185-9CB052135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B63E14-C8DD-4D97-85A4-CE37249573B1}"/>
              </a:ext>
            </a:extLst>
          </p:cNvPr>
          <p:cNvSpPr>
            <a:spLocks noGrp="1"/>
          </p:cNvSpPr>
          <p:nvPr>
            <p:ph type="dt" sz="half" idx="10"/>
          </p:nvPr>
        </p:nvSpPr>
        <p:spPr/>
        <p:txBody>
          <a:bodyPr/>
          <a:lstStyle/>
          <a:p>
            <a:fld id="{CD2DAB23-72F5-4F09-ACD9-6DFBFC46BA65}" type="datetimeFigureOut">
              <a:rPr lang="en-US" smtClean="0"/>
              <a:t>9/24/2020</a:t>
            </a:fld>
            <a:endParaRPr lang="en-US"/>
          </a:p>
        </p:txBody>
      </p:sp>
      <p:sp>
        <p:nvSpPr>
          <p:cNvPr id="6" name="Footer Placeholder 5">
            <a:extLst>
              <a:ext uri="{FF2B5EF4-FFF2-40B4-BE49-F238E27FC236}">
                <a16:creationId xmlns:a16="http://schemas.microsoft.com/office/drawing/2014/main" id="{04094081-1E30-461B-A4DB-13607F3E0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AAD948-2693-4734-8707-1B9A79BB7CF8}"/>
              </a:ext>
            </a:extLst>
          </p:cNvPr>
          <p:cNvSpPr>
            <a:spLocks noGrp="1"/>
          </p:cNvSpPr>
          <p:nvPr>
            <p:ph type="sldNum" sz="quarter" idx="12"/>
          </p:nvPr>
        </p:nvSpPr>
        <p:spPr/>
        <p:txBody>
          <a:bodyPr/>
          <a:lstStyle/>
          <a:p>
            <a:fld id="{16822C76-F1CF-4D27-B473-2D62E55DB8AF}" type="slidenum">
              <a:rPr lang="en-US" smtClean="0"/>
              <a:t>‹#›</a:t>
            </a:fld>
            <a:endParaRPr lang="en-US"/>
          </a:p>
        </p:txBody>
      </p:sp>
    </p:spTree>
    <p:extLst>
      <p:ext uri="{BB962C8B-B14F-4D97-AF65-F5344CB8AC3E}">
        <p14:creationId xmlns:p14="http://schemas.microsoft.com/office/powerpoint/2010/main" val="239270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8F7605-A607-453B-86EB-F5B9E238E9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3E89A2-B775-4F19-93D4-1D86029B18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5E008-0C98-4CD6-8EF6-91BE09EC1B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DAB23-72F5-4F09-ACD9-6DFBFC46BA65}" type="datetimeFigureOut">
              <a:rPr lang="en-US" smtClean="0"/>
              <a:t>9/24/2020</a:t>
            </a:fld>
            <a:endParaRPr lang="en-US"/>
          </a:p>
        </p:txBody>
      </p:sp>
      <p:sp>
        <p:nvSpPr>
          <p:cNvPr id="5" name="Footer Placeholder 4">
            <a:extLst>
              <a:ext uri="{FF2B5EF4-FFF2-40B4-BE49-F238E27FC236}">
                <a16:creationId xmlns:a16="http://schemas.microsoft.com/office/drawing/2014/main" id="{967FCBD3-B672-463D-8111-3E13CDF87F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BAB656-6C2D-460F-88FE-DD71FC20C6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22C76-F1CF-4D27-B473-2D62E55DB8AF}" type="slidenum">
              <a:rPr lang="en-US" smtClean="0"/>
              <a:t>‹#›</a:t>
            </a:fld>
            <a:endParaRPr lang="en-US"/>
          </a:p>
        </p:txBody>
      </p:sp>
    </p:spTree>
    <p:extLst>
      <p:ext uri="{BB962C8B-B14F-4D97-AF65-F5344CB8AC3E}">
        <p14:creationId xmlns:p14="http://schemas.microsoft.com/office/powerpoint/2010/main" val="42415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866E1-703E-47A5-B081-65FB1C6DF503}"/>
              </a:ext>
            </a:extLst>
          </p:cNvPr>
          <p:cNvSpPr>
            <a:spLocks noGrp="1"/>
          </p:cNvSpPr>
          <p:nvPr>
            <p:ph type="ctrTitle"/>
          </p:nvPr>
        </p:nvSpPr>
        <p:spPr>
          <a:xfrm>
            <a:off x="1524000" y="599123"/>
            <a:ext cx="9144000" cy="2387600"/>
          </a:xfrm>
        </p:spPr>
        <p:txBody>
          <a:bodyPr>
            <a:normAutofit/>
          </a:bodyPr>
          <a:lstStyle/>
          <a:p>
            <a:r>
              <a:rPr lang="en-US" sz="8000" b="1" dirty="0">
                <a:effectLst>
                  <a:outerShdw blurRad="38100" dist="38100" dir="2700000" algn="tl">
                    <a:srgbClr val="000000">
                      <a:alpha val="43137"/>
                    </a:srgbClr>
                  </a:outerShdw>
                </a:effectLst>
              </a:rPr>
              <a:t>2020 TAX AND ESTATE PLANNING FORUM</a:t>
            </a:r>
            <a:endParaRPr lang="en-US" sz="8000"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6195648-B381-4A8F-B478-51E0F3C4E382}"/>
              </a:ext>
            </a:extLst>
          </p:cNvPr>
          <p:cNvSpPr>
            <a:spLocks noGrp="1"/>
          </p:cNvSpPr>
          <p:nvPr>
            <p:ph type="subTitle" idx="1"/>
          </p:nvPr>
        </p:nvSpPr>
        <p:spPr>
          <a:xfrm>
            <a:off x="523875" y="3562668"/>
            <a:ext cx="11372850" cy="2665412"/>
          </a:xfrm>
        </p:spPr>
        <p:txBody>
          <a:bodyPr>
            <a:normAutofit fontScale="85000" lnSpcReduction="10000"/>
          </a:bodyPr>
          <a:lstStyle/>
          <a:p>
            <a:pPr algn="l"/>
            <a:r>
              <a:rPr lang="en-US" sz="3000" i="1" dirty="0"/>
              <a:t>Did You Not Notice? Protecting Lawyer and Trustee from Beneficiary Complaints: </a:t>
            </a:r>
          </a:p>
          <a:p>
            <a:pPr>
              <a:spcAft>
                <a:spcPts val="600"/>
              </a:spcAft>
            </a:pPr>
            <a:r>
              <a:rPr lang="en-US" sz="3000" i="1" dirty="0"/>
              <a:t>Roth v. </a:t>
            </a:r>
            <a:r>
              <a:rPr lang="en-US" sz="3000" i="1" dirty="0" err="1"/>
              <a:t>Jelley</a:t>
            </a:r>
            <a:r>
              <a:rPr lang="en-US" sz="3000" i="1" dirty="0"/>
              <a:t> and Building a Wall of Notice in Trust Administration and Litigation.</a:t>
            </a:r>
          </a:p>
          <a:p>
            <a:r>
              <a:rPr lang="en-US" sz="3000" dirty="0"/>
              <a:t>***</a:t>
            </a:r>
          </a:p>
          <a:p>
            <a:r>
              <a:rPr lang="en-US" sz="3000" dirty="0"/>
              <a:t>John A. Hartog, Hartog, Baer &amp; Hand, APC</a:t>
            </a:r>
          </a:p>
          <a:p>
            <a:r>
              <a:rPr lang="en-US" sz="3000" dirty="0"/>
              <a:t>Ryan J. Szczepanik, Hartog, Baer &amp; Hand, APC</a:t>
            </a:r>
          </a:p>
          <a:p>
            <a:endParaRPr lang="en-US" dirty="0"/>
          </a:p>
        </p:txBody>
      </p:sp>
    </p:spTree>
    <p:extLst>
      <p:ext uri="{BB962C8B-B14F-4D97-AF65-F5344CB8AC3E}">
        <p14:creationId xmlns:p14="http://schemas.microsoft.com/office/powerpoint/2010/main" val="1107195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B2DA1-7C96-470C-A63D-4F07D95FE8F1}"/>
              </a:ext>
            </a:extLst>
          </p:cNvPr>
          <p:cNvSpPr txBox="1"/>
          <p:nvPr/>
        </p:nvSpPr>
        <p:spPr>
          <a:xfrm>
            <a:off x="1088231" y="1489710"/>
            <a:ext cx="10015538" cy="47705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B. Case Law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(Cont.)</a:t>
            </a:r>
            <a:endPar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971550" marR="0" lvl="1" indent="-514350" algn="l" defTabSz="914400" rtl="0" eaLnBrk="1" fontAlgn="auto" latinLnBrk="0" hangingPunct="1">
              <a:lnSpc>
                <a:spcPct val="100000"/>
              </a:lnSpc>
              <a:spcBef>
                <a:spcPts val="0"/>
              </a:spcBef>
              <a:spcAft>
                <a:spcPts val="1200"/>
              </a:spcAft>
              <a:buClrTx/>
              <a:buSzTx/>
              <a:buFont typeface="+mj-lt"/>
              <a:buAutoNum type="arabicPeriod" startAt="5"/>
              <a:tabLst/>
              <a:defRPr/>
            </a:pP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Roth v. </a:t>
            </a:r>
            <a:r>
              <a:rPr kumimoji="0" lang="en-US" sz="3200" b="0" i="1" u="none" strike="noStrike" kern="1200" cap="none" spc="0" normalizeH="0" baseline="0" noProof="0" dirty="0" err="1">
                <a:ln>
                  <a:noFill/>
                </a:ln>
                <a:solidFill>
                  <a:prstClr val="black"/>
                </a:solidFill>
                <a:effectLst/>
                <a:uLnTx/>
                <a:uFillTx/>
                <a:latin typeface="Calibri" panose="020F0502020204030204"/>
                <a:ea typeface="+mn-ea"/>
                <a:cs typeface="+mn-cs"/>
              </a:rPr>
              <a:t>Jelley</a:t>
            </a: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(2020) 45 Cal.App.5th 655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(Cont.)</a:t>
            </a:r>
          </a:p>
          <a:p>
            <a:pPr lvl="2">
              <a:spcAft>
                <a:spcPts val="600"/>
              </a:spcAft>
            </a:pPr>
            <a:r>
              <a:rPr lang="en-US" sz="2000" dirty="0">
                <a:solidFill>
                  <a:prstClr val="black"/>
                </a:solidFill>
              </a:rPr>
              <a:t>Trial court finds that: </a:t>
            </a:r>
          </a:p>
          <a:p>
            <a:pPr marL="1371600" lvl="2" indent="-457200">
              <a:spcAft>
                <a:spcPts val="600"/>
              </a:spcAft>
              <a:buAutoNum type="arabicParenBoth"/>
            </a:pPr>
            <a:r>
              <a:rPr lang="en-US" sz="2000" dirty="0">
                <a:solidFill>
                  <a:prstClr val="black"/>
                </a:solidFill>
              </a:rPr>
              <a:t>McKie Jr. received his interest in the trust under the settlement agreement while he was alive and Mark’s contingent remainder interest therefore did not vest; </a:t>
            </a:r>
          </a:p>
          <a:p>
            <a:pPr marL="1371600" lvl="2" indent="-457200">
              <a:spcAft>
                <a:spcPts val="600"/>
              </a:spcAft>
              <a:buAutoNum type="arabicParenBoth" startAt="2"/>
            </a:pPr>
            <a:r>
              <a:rPr lang="en-US" sz="2000" dirty="0">
                <a:solidFill>
                  <a:prstClr val="black"/>
                </a:solidFill>
              </a:rPr>
              <a:t>Probate Code section 11000 did not entitle Mark to notice of hearing on Distribution Petition because he only held a remote contingent interest in trust; </a:t>
            </a:r>
          </a:p>
          <a:p>
            <a:pPr marL="1371600" lvl="2" indent="-457200">
              <a:spcAft>
                <a:spcPts val="600"/>
              </a:spcAft>
              <a:buAutoNum type="arabicParenBoth" startAt="3"/>
            </a:pPr>
            <a:r>
              <a:rPr lang="en-US" sz="2000" dirty="0">
                <a:solidFill>
                  <a:prstClr val="black"/>
                </a:solidFill>
              </a:rPr>
              <a:t>Due process considerations did not entitle Mark to notice of the hearing on the petition to approve the settlement or on the Distribution Petition because he did not have a sufficient property interest; and</a:t>
            </a:r>
          </a:p>
          <a:p>
            <a:pPr marL="1371600" lvl="2" indent="-457200">
              <a:spcAft>
                <a:spcPts val="600"/>
              </a:spcAft>
              <a:buAutoNum type="arabicParenBoth" startAt="4"/>
            </a:pPr>
            <a:r>
              <a:rPr lang="en-US" sz="2000" dirty="0">
                <a:solidFill>
                  <a:prstClr val="black"/>
                </a:solidFill>
              </a:rPr>
              <a:t>The settlement agreement “did not modify the terms of the testamentary trust” because the signatories “bargained for the vesting and release of their interests.”  </a:t>
            </a:r>
          </a:p>
        </p:txBody>
      </p:sp>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III.	Wading into Litigation:  The Notice of Hearing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9158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B2DA1-7C96-470C-A63D-4F07D95FE8F1}"/>
              </a:ext>
            </a:extLst>
          </p:cNvPr>
          <p:cNvSpPr txBox="1"/>
          <p:nvPr/>
        </p:nvSpPr>
        <p:spPr>
          <a:xfrm>
            <a:off x="1088231" y="1499870"/>
            <a:ext cx="10015538" cy="46628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B. Case Law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(Cont.)</a:t>
            </a:r>
            <a:endPar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971550" marR="0" lvl="1" indent="-514350" algn="l" defTabSz="914400" rtl="0" eaLnBrk="1" fontAlgn="auto" latinLnBrk="0" hangingPunct="1">
              <a:lnSpc>
                <a:spcPct val="100000"/>
              </a:lnSpc>
              <a:spcBef>
                <a:spcPts val="0"/>
              </a:spcBef>
              <a:spcAft>
                <a:spcPts val="1200"/>
              </a:spcAft>
              <a:buClrTx/>
              <a:buSzTx/>
              <a:buFont typeface="+mj-lt"/>
              <a:buAutoNum type="arabicPeriod" startAt="5"/>
              <a:tabLst/>
              <a:defRPr/>
            </a:pP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Roth v. </a:t>
            </a:r>
            <a:r>
              <a:rPr kumimoji="0" lang="en-US" sz="3200" b="0" i="1" u="none" strike="noStrike" kern="1200" cap="none" spc="0" normalizeH="0" baseline="0" noProof="0" dirty="0" err="1">
                <a:ln>
                  <a:noFill/>
                </a:ln>
                <a:solidFill>
                  <a:prstClr val="black"/>
                </a:solidFill>
                <a:effectLst/>
                <a:uLnTx/>
                <a:uFillTx/>
                <a:latin typeface="Calibri" panose="020F0502020204030204"/>
                <a:ea typeface="+mn-ea"/>
                <a:cs typeface="+mn-cs"/>
              </a:rPr>
              <a:t>Jelley</a:t>
            </a: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(2020) 45 Cal.App.5th 655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(Cont.)</a:t>
            </a:r>
          </a:p>
          <a:p>
            <a:pPr lvl="2">
              <a:spcAft>
                <a:spcPts val="600"/>
              </a:spcAft>
            </a:pPr>
            <a:endParaRPr lang="en-US" sz="2200" dirty="0">
              <a:solidFill>
                <a:prstClr val="black"/>
              </a:solidFill>
            </a:endParaRPr>
          </a:p>
          <a:p>
            <a:pPr lvl="2">
              <a:spcAft>
                <a:spcPts val="600"/>
              </a:spcAft>
            </a:pPr>
            <a:r>
              <a:rPr lang="en-US" sz="2200" dirty="0">
                <a:solidFill>
                  <a:prstClr val="black"/>
                </a:solidFill>
              </a:rPr>
              <a:t>Court of Appeal reversed, holding that 1991 Decree was void because Mark did not receive notice before the probate court entered its 1991 Decree.  The Court rejected trial court’s conclusion that Mark had no due process right to notice.  Takers in default hold property interests even if those interests are subject to complete divestment through exercise of a power of appointment.   </a:t>
            </a:r>
          </a:p>
          <a:p>
            <a:pPr lvl="2">
              <a:spcAft>
                <a:spcPts val="600"/>
              </a:spcAft>
            </a:pPr>
            <a:r>
              <a:rPr lang="en-US" sz="2200" dirty="0">
                <a:solidFill>
                  <a:prstClr val="black"/>
                </a:solidFill>
              </a:rPr>
              <a:t>  </a:t>
            </a:r>
          </a:p>
          <a:p>
            <a:pPr lvl="2">
              <a:spcAft>
                <a:spcPts val="600"/>
              </a:spcAft>
            </a:pPr>
            <a:r>
              <a:rPr lang="en-US" sz="2200" dirty="0">
                <a:solidFill>
                  <a:prstClr val="black"/>
                </a:solidFill>
              </a:rPr>
              <a:t>Court rejected argument that satisfying statutory notice requirements for probate is sufficient to satisfy constitutional due process requirements. </a:t>
            </a:r>
          </a:p>
        </p:txBody>
      </p:sp>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III.	Wading into Litigation:  The Notice of Hearing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0070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B2DA1-7C96-470C-A63D-4F07D95FE8F1}"/>
              </a:ext>
            </a:extLst>
          </p:cNvPr>
          <p:cNvSpPr txBox="1"/>
          <p:nvPr/>
        </p:nvSpPr>
        <p:spPr>
          <a:xfrm>
            <a:off x="1088231" y="1459230"/>
            <a:ext cx="10015538" cy="47705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B. Case Law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(Cont.)</a:t>
            </a:r>
            <a:endPar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971550" marR="0" lvl="1" indent="-514350" algn="l" defTabSz="914400" rtl="0" eaLnBrk="1" fontAlgn="auto" latinLnBrk="0" hangingPunct="1">
              <a:lnSpc>
                <a:spcPct val="100000"/>
              </a:lnSpc>
              <a:spcBef>
                <a:spcPts val="0"/>
              </a:spcBef>
              <a:spcAft>
                <a:spcPts val="1200"/>
              </a:spcAft>
              <a:buClrTx/>
              <a:buSzTx/>
              <a:buFont typeface="+mj-lt"/>
              <a:buAutoNum type="arabicPeriod" startAt="5"/>
              <a:tabLst/>
              <a:defRPr/>
            </a:pP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Roth v. </a:t>
            </a:r>
            <a:r>
              <a:rPr kumimoji="0" lang="en-US" sz="3200" b="0" i="1" u="none" strike="noStrike" kern="1200" cap="none" spc="0" normalizeH="0" baseline="0" noProof="0" dirty="0" err="1">
                <a:ln>
                  <a:noFill/>
                </a:ln>
                <a:solidFill>
                  <a:prstClr val="black"/>
                </a:solidFill>
                <a:effectLst/>
                <a:uLnTx/>
                <a:uFillTx/>
                <a:latin typeface="Calibri" panose="020F0502020204030204"/>
                <a:ea typeface="+mn-ea"/>
                <a:cs typeface="+mn-cs"/>
              </a:rPr>
              <a:t>Jelley</a:t>
            </a: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(2020) 45 Cal.App.5th 655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(Cont.)</a:t>
            </a:r>
          </a:p>
          <a:p>
            <a:pPr lvl="2">
              <a:spcAft>
                <a:spcPts val="600"/>
              </a:spcAft>
            </a:pPr>
            <a:r>
              <a:rPr lang="en-US" sz="2200" dirty="0">
                <a:solidFill>
                  <a:prstClr val="black"/>
                </a:solidFill>
              </a:rPr>
              <a:t>Court declined to adopt trial court’s reasoning that Mark’s interest never vested because his father took an early distribution. McKie Jr. could disclaim his own contingent remainder interest.  Mark had an independent right to his contingent remainder interest.  </a:t>
            </a:r>
          </a:p>
          <a:p>
            <a:pPr lvl="2">
              <a:spcAft>
                <a:spcPts val="600"/>
              </a:spcAft>
            </a:pPr>
            <a:endParaRPr lang="en-US" sz="1200" dirty="0">
              <a:solidFill>
                <a:prstClr val="black"/>
              </a:solidFill>
            </a:endParaRPr>
          </a:p>
          <a:p>
            <a:pPr lvl="2">
              <a:spcAft>
                <a:spcPts val="600"/>
              </a:spcAft>
            </a:pPr>
            <a:r>
              <a:rPr lang="en-US" sz="2200" dirty="0">
                <a:solidFill>
                  <a:prstClr val="black"/>
                </a:solidFill>
              </a:rPr>
              <a:t>Since Mark was not a party to the settlement agreement it could not divest him of his contingent remainder interest. </a:t>
            </a:r>
          </a:p>
          <a:p>
            <a:pPr lvl="2">
              <a:spcAft>
                <a:spcPts val="600"/>
              </a:spcAft>
            </a:pPr>
            <a:endParaRPr lang="en-US" sz="1200" dirty="0">
              <a:solidFill>
                <a:prstClr val="black"/>
              </a:solidFill>
            </a:endParaRPr>
          </a:p>
          <a:p>
            <a:pPr lvl="2">
              <a:spcAft>
                <a:spcPts val="600"/>
              </a:spcAft>
            </a:pPr>
            <a:r>
              <a:rPr lang="en-US" sz="2200" dirty="0">
                <a:solidFill>
                  <a:prstClr val="black"/>
                </a:solidFill>
              </a:rPr>
              <a:t>1991 Decree was an impermissible vehicle to change the testamentary trust’s terms to eliminate all of contingent future remainder interests. </a:t>
            </a:r>
          </a:p>
        </p:txBody>
      </p:sp>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III.	Wading into Litigation:  The Notice of Hearing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1777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B2DA1-7C96-470C-A63D-4F07D95FE8F1}"/>
              </a:ext>
            </a:extLst>
          </p:cNvPr>
          <p:cNvSpPr txBox="1"/>
          <p:nvPr/>
        </p:nvSpPr>
        <p:spPr>
          <a:xfrm>
            <a:off x="1088231" y="1459230"/>
            <a:ext cx="10015538" cy="4955203"/>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600"/>
              </a:spcAft>
              <a:buClrTx/>
              <a:buSzTx/>
              <a:buFont typeface="+mj-lt"/>
              <a:buAutoNum type="alphaUcPeriod" startAt="3"/>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Takeaways from </a:t>
            </a: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Roth v. </a:t>
            </a:r>
            <a:r>
              <a:rPr kumimoji="0" lang="en-US" sz="3200" b="0" i="1" u="none" strike="noStrike" kern="1200" cap="none" spc="0" normalizeH="0" baseline="0" noProof="0" dirty="0" err="1">
                <a:ln>
                  <a:noFill/>
                </a:ln>
                <a:solidFill>
                  <a:prstClr val="black"/>
                </a:solidFill>
                <a:effectLst/>
                <a:uLnTx/>
                <a:uFillTx/>
                <a:latin typeface="Calibri" panose="020F0502020204030204"/>
                <a:ea typeface="+mn-ea"/>
                <a:cs typeface="+mn-cs"/>
              </a:rPr>
              <a:t>Jelley</a:t>
            </a:r>
            <a:endPar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lvl="1" indent="-457200">
              <a:spcAft>
                <a:spcPts val="600"/>
              </a:spcAft>
              <a:buAutoNum type="arabicPeriod"/>
            </a:pPr>
            <a:r>
              <a:rPr lang="en-US" sz="2200" dirty="0">
                <a:solidFill>
                  <a:prstClr val="black"/>
                </a:solidFill>
              </a:rPr>
              <a:t>Construe “property interest” broadly to give notice to every person who 	holds any right under a testamentary instrument if the order your petition seeks may impair or eliminate that interest.</a:t>
            </a:r>
          </a:p>
          <a:p>
            <a:pPr lvl="1">
              <a:spcAft>
                <a:spcPts val="600"/>
              </a:spcAft>
            </a:pPr>
            <a:endParaRPr lang="en-US" sz="1200" dirty="0">
              <a:solidFill>
                <a:prstClr val="black"/>
              </a:solidFill>
            </a:endParaRPr>
          </a:p>
          <a:p>
            <a:pPr lvl="1">
              <a:spcAft>
                <a:spcPts val="600"/>
              </a:spcAft>
            </a:pPr>
            <a:r>
              <a:rPr lang="en-US" sz="2200" dirty="0">
                <a:solidFill>
                  <a:prstClr val="black"/>
                </a:solidFill>
              </a:rPr>
              <a:t>2.	Give notice to all beneficiaries with contingent future interests that are 	“reasonably ascertainable.”</a:t>
            </a:r>
          </a:p>
          <a:p>
            <a:pPr lvl="1">
              <a:spcAft>
                <a:spcPts val="600"/>
              </a:spcAft>
            </a:pPr>
            <a:r>
              <a:rPr lang="en-US" sz="2200" dirty="0">
                <a:solidFill>
                  <a:prstClr val="black"/>
                </a:solidFill>
              </a:rPr>
              <a:t>	a) Inquire sufficiently to determine name and address of beneficiaries.</a:t>
            </a:r>
          </a:p>
          <a:p>
            <a:pPr lvl="1">
              <a:spcAft>
                <a:spcPts val="600"/>
              </a:spcAft>
            </a:pPr>
            <a:endParaRPr lang="en-US" sz="1200" dirty="0">
              <a:solidFill>
                <a:prstClr val="black"/>
              </a:solidFill>
            </a:endParaRPr>
          </a:p>
          <a:p>
            <a:pPr marL="914400" lvl="1" indent="-457200">
              <a:spcAft>
                <a:spcPts val="600"/>
              </a:spcAft>
              <a:buAutoNum type="arabicPeriod" startAt="3"/>
            </a:pPr>
            <a:r>
              <a:rPr lang="en-US" sz="2200" dirty="0">
                <a:solidFill>
                  <a:prstClr val="black"/>
                </a:solidFill>
              </a:rPr>
              <a:t>Do not treat notice as an issue to consider only as to the initial petition.  As new pleadings are filed, reevaluate who is entitled to notice. </a:t>
            </a:r>
          </a:p>
          <a:p>
            <a:pPr lvl="1">
              <a:spcAft>
                <a:spcPts val="600"/>
              </a:spcAft>
            </a:pPr>
            <a:endParaRPr lang="en-US" sz="1200" dirty="0">
              <a:solidFill>
                <a:prstClr val="black"/>
              </a:solidFill>
            </a:endParaRPr>
          </a:p>
          <a:p>
            <a:pPr lvl="1">
              <a:spcAft>
                <a:spcPts val="600"/>
              </a:spcAft>
            </a:pPr>
            <a:r>
              <a:rPr lang="en-US" sz="2200" dirty="0">
                <a:solidFill>
                  <a:prstClr val="black"/>
                </a:solidFill>
              </a:rPr>
              <a:t>4.	Evaluate whether intergenerational conflicts do or may exist. </a:t>
            </a:r>
            <a:endParaRPr kumimoji="0" lang="en-US" sz="2200" b="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III.	Wading into Litigation:  The Notice of Hearing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9864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IV.	Inadequate Disclosure in Notice</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1088231" y="1459230"/>
            <a:ext cx="10015538" cy="4555093"/>
          </a:xfrm>
          <a:prstGeom prst="rect">
            <a:avLst/>
          </a:prstGeom>
          <a:noFill/>
        </p:spPr>
        <p:txBody>
          <a:bodyPr wrap="square" rtlCol="0">
            <a:spAutoFit/>
          </a:bodyPr>
          <a:lstStyle/>
          <a:p>
            <a:pPr>
              <a:spcAft>
                <a:spcPts val="1200"/>
              </a:spcAft>
            </a:pPr>
            <a:r>
              <a:rPr lang="en-US" sz="2800" dirty="0">
                <a:solidFill>
                  <a:prstClr val="black"/>
                </a:solidFill>
              </a:rPr>
              <a:t>A.	If collaterally attacking an order, ask: was the failure to 	provide notice of the material facts of the proceeding 	extrinsic fraud which is a valid ground for setting aside a 	judgment, or intrinsic fraud which is not.    </a:t>
            </a:r>
          </a:p>
          <a:p>
            <a:pPr lvl="2">
              <a:spcAft>
                <a:spcPts val="1200"/>
              </a:spcAft>
            </a:pPr>
            <a:r>
              <a:rPr lang="en-US" sz="2800" dirty="0">
                <a:solidFill>
                  <a:prstClr val="black"/>
                </a:solidFill>
              </a:rPr>
              <a:t>1.	California law holds fiduciaries to a higher standard.  	Thus, a fiduciary’s failure to disclose may be extrinsic 	fraud when it would amount to intrinsic fraud if they 	were not a fiduciary.  Accordingly, a trustee should 	disclose to the beneficiaries all facts relevant to the 	effect of an order on beneficiaries.</a:t>
            </a:r>
          </a:p>
        </p:txBody>
      </p:sp>
    </p:spTree>
    <p:extLst>
      <p:ext uri="{BB962C8B-B14F-4D97-AF65-F5344CB8AC3E}">
        <p14:creationId xmlns:p14="http://schemas.microsoft.com/office/powerpoint/2010/main" val="339619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	Potential Escape Valve – Guardian Ad Litem</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1088231" y="1459230"/>
            <a:ext cx="10015538" cy="4555093"/>
          </a:xfrm>
          <a:prstGeom prst="rect">
            <a:avLst/>
          </a:prstGeom>
          <a:noFill/>
        </p:spPr>
        <p:txBody>
          <a:bodyPr wrap="square" rtlCol="0">
            <a:spAutoFit/>
          </a:bodyPr>
          <a:lstStyle/>
          <a:p>
            <a:pPr lvl="0">
              <a:spcAft>
                <a:spcPts val="1200"/>
              </a:spcAft>
            </a:pPr>
            <a:r>
              <a:rPr lang="en-US" sz="2800" dirty="0">
                <a:solidFill>
                  <a:prstClr val="black"/>
                </a:solidFill>
              </a:rPr>
              <a:t>A.	For minor, unborn and unascertained beneficiaries, consider 	appointment of a guardian ad item when the order sought 	will terminate beneficial interests, in large cases, and in 	disputes that are particularly contentious.    </a:t>
            </a:r>
          </a:p>
          <a:p>
            <a:pPr lvl="2">
              <a:spcAft>
                <a:spcPts val="1200"/>
              </a:spcAft>
            </a:pPr>
            <a:r>
              <a:rPr lang="en-US" sz="2800" dirty="0">
                <a:solidFill>
                  <a:prstClr val="black"/>
                </a:solidFill>
              </a:rPr>
              <a:t>1.	Weigh additional expense associated with appointment 	of a guardian ad litem to be paid from the trust and 	risk that the guardian ad litem will become an 	adversary, against risk of a subsequent attack on the 	court’s order far in the future potentially resulting in its 	invalidation if guardian ad litem not appointed. </a:t>
            </a:r>
          </a:p>
        </p:txBody>
      </p:sp>
    </p:spTree>
    <p:extLst>
      <p:ext uri="{BB962C8B-B14F-4D97-AF65-F5344CB8AC3E}">
        <p14:creationId xmlns:p14="http://schemas.microsoft.com/office/powerpoint/2010/main" val="3975346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	Mental Capacity</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1088231" y="1215390"/>
            <a:ext cx="10015538" cy="5201424"/>
          </a:xfrm>
          <a:prstGeom prst="rect">
            <a:avLst/>
          </a:prstGeom>
          <a:noFill/>
        </p:spPr>
        <p:txBody>
          <a:bodyPr wrap="square" rtlCol="0">
            <a:spAutoFit/>
          </a:bodyPr>
          <a:lstStyle/>
          <a:p>
            <a:pPr marL="457200" lvl="0" indent="-457200">
              <a:spcAft>
                <a:spcPts val="1200"/>
              </a:spcAft>
              <a:buAutoNum type="alphaUcPeriod"/>
            </a:pPr>
            <a:r>
              <a:rPr lang="en-US" sz="2400" dirty="0">
                <a:solidFill>
                  <a:prstClr val="black"/>
                </a:solidFill>
              </a:rPr>
              <a:t>Duty of the Drafting Attorney.  An attorney preparing a will has no duty to the intended beneficiaries to investigate, evaluate, ascertain or maintain the client’s testamentary capacity. The attorney’s primary duty of loyalty is to the client, and this duty might be compromised by imposing such a duty to beneficiaries on the attorney.  	</a:t>
            </a:r>
          </a:p>
          <a:p>
            <a:pPr lvl="0">
              <a:spcAft>
                <a:spcPts val="1200"/>
              </a:spcAft>
            </a:pPr>
            <a:endParaRPr lang="en-US" sz="1200" dirty="0">
              <a:solidFill>
                <a:prstClr val="black"/>
              </a:solidFill>
            </a:endParaRPr>
          </a:p>
          <a:p>
            <a:pPr lvl="0">
              <a:spcAft>
                <a:spcPts val="1200"/>
              </a:spcAft>
            </a:pPr>
            <a:r>
              <a:rPr lang="en-US" sz="2400" dirty="0">
                <a:solidFill>
                  <a:prstClr val="black"/>
                </a:solidFill>
              </a:rPr>
              <a:t>	1.	At least one court has held that when preparing a will or other 		testamentary  instrument giving property to a beneficiary who, 		under applicable state law, is presumptively disqualified from 		receiving such a gift , the testator’s lawyer owes a duty of care to 		the nonclient intended beneficiary to try to ensure that the 		proposed transfer stands up.  (</a:t>
            </a:r>
            <a:r>
              <a:rPr lang="en-US" sz="2400" i="1" dirty="0" err="1">
                <a:solidFill>
                  <a:prstClr val="black"/>
                </a:solidFill>
              </a:rPr>
              <a:t>Osornio</a:t>
            </a:r>
            <a:r>
              <a:rPr lang="en-US" sz="2400" i="1" dirty="0">
                <a:solidFill>
                  <a:prstClr val="black"/>
                </a:solidFill>
              </a:rPr>
              <a:t> v. Weingarten </a:t>
            </a:r>
            <a:r>
              <a:rPr lang="en-US" sz="2400" dirty="0">
                <a:solidFill>
                  <a:prstClr val="black"/>
                </a:solidFill>
              </a:rPr>
              <a:t>(2004) 124 		Cal.App.4th 304, 334.)</a:t>
            </a:r>
          </a:p>
        </p:txBody>
      </p:sp>
    </p:spTree>
    <p:extLst>
      <p:ext uri="{BB962C8B-B14F-4D97-AF65-F5344CB8AC3E}">
        <p14:creationId xmlns:p14="http://schemas.microsoft.com/office/powerpoint/2010/main" val="1426216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	Mental Capacity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1088231" y="1215390"/>
            <a:ext cx="10015538" cy="4832092"/>
          </a:xfrm>
          <a:prstGeom prst="rect">
            <a:avLst/>
          </a:prstGeom>
          <a:noFill/>
        </p:spPr>
        <p:txBody>
          <a:bodyPr wrap="square" rtlCol="0">
            <a:spAutoFit/>
          </a:bodyPr>
          <a:lstStyle/>
          <a:p>
            <a:pPr marL="342900" indent="-342900">
              <a:spcAft>
                <a:spcPts val="1200"/>
              </a:spcAft>
              <a:buFont typeface="+mj-lt"/>
              <a:buAutoNum type="alphaUcPeriod" startAt="2"/>
            </a:pPr>
            <a:r>
              <a:rPr lang="en-US" sz="2400" dirty="0"/>
              <a:t>  Defining “Capacity.”</a:t>
            </a:r>
          </a:p>
          <a:p>
            <a:pPr>
              <a:spcAft>
                <a:spcPts val="1200"/>
              </a:spcAft>
            </a:pPr>
            <a:endParaRPr lang="en-US" sz="2400" dirty="0"/>
          </a:p>
          <a:p>
            <a:pPr lvl="1"/>
            <a:r>
              <a:rPr lang="en-US" sz="2400" dirty="0"/>
              <a:t>1.	The law presumes all persons have the capacity to make decisions.  	(Prob. Code §810(a); </a:t>
            </a:r>
            <a:r>
              <a:rPr lang="en-US" sz="2400" i="1" dirty="0"/>
              <a:t>Estate of </a:t>
            </a:r>
            <a:r>
              <a:rPr lang="en-US" sz="2400" i="1" dirty="0" err="1"/>
              <a:t>Fritschi</a:t>
            </a:r>
            <a:r>
              <a:rPr lang="en-US" sz="2400" i="1" dirty="0"/>
              <a:t> </a:t>
            </a:r>
            <a:r>
              <a:rPr lang="en-US" sz="2400" dirty="0"/>
              <a:t>(1963) 60 Cal.2d 367, 372.)</a:t>
            </a:r>
          </a:p>
          <a:p>
            <a:pPr lvl="1"/>
            <a:endParaRPr lang="en-US" sz="2400" dirty="0"/>
          </a:p>
          <a:p>
            <a:pPr marL="914400" lvl="1" indent="-457200">
              <a:buAutoNum type="arabicPeriod" startAt="2"/>
            </a:pPr>
            <a:r>
              <a:rPr lang="en-US" sz="2400" dirty="0"/>
              <a:t>Whether a client lacks capacity depends on the nature of the transaction at issue.  (</a:t>
            </a:r>
            <a:r>
              <a:rPr lang="en-US" sz="2400" i="1" dirty="0"/>
              <a:t>Andersen v. Hunt </a:t>
            </a:r>
            <a:r>
              <a:rPr lang="en-US" sz="2400" dirty="0"/>
              <a:t>(2011) 196 Cal.App.4th 722, 730-730 (standard for testamentary capacity in section 6100.5 applies “[w]hen determining whether a testator had capacity to execute a trust amendment that, in its content and complexity, closely resembles a will or codicil…”) </a:t>
            </a:r>
          </a:p>
          <a:p>
            <a:endParaRPr lang="en-US" sz="2400" b="1" dirty="0"/>
          </a:p>
        </p:txBody>
      </p:sp>
    </p:spTree>
    <p:extLst>
      <p:ext uri="{BB962C8B-B14F-4D97-AF65-F5344CB8AC3E}">
        <p14:creationId xmlns:p14="http://schemas.microsoft.com/office/powerpoint/2010/main" val="1148899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	Mental Capacity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1088231" y="1215390"/>
            <a:ext cx="10015538" cy="5293757"/>
          </a:xfrm>
          <a:prstGeom prst="rect">
            <a:avLst/>
          </a:prstGeom>
          <a:noFill/>
        </p:spPr>
        <p:txBody>
          <a:bodyPr wrap="square" rtlCol="0">
            <a:spAutoFit/>
          </a:bodyPr>
          <a:lstStyle/>
          <a:p>
            <a:pPr marL="342900" indent="-342900">
              <a:spcAft>
                <a:spcPts val="1200"/>
              </a:spcAft>
              <a:buFont typeface="+mj-lt"/>
              <a:buAutoNum type="alphaUcPeriod" startAt="2"/>
            </a:pPr>
            <a:r>
              <a:rPr lang="en-US" sz="2400" dirty="0"/>
              <a:t>Defining “Capacity.” (Cont.)</a:t>
            </a:r>
          </a:p>
          <a:p>
            <a:pPr marL="914400" lvl="1" indent="-457200">
              <a:buFont typeface="+mj-lt"/>
              <a:buAutoNum type="arabicPeriod" startAt="3"/>
            </a:pPr>
            <a:r>
              <a:rPr lang="en-US" sz="2000" dirty="0"/>
              <a:t>Capacity to Execute a Will:  A testator lacks capacity to make a will if, at the time of making it, he or she does not: (1) understand the nature of the testamentary act; (2) understand and recall the nature and situation of his or her property; and (3) understand and recall his or her relations with living relatives and those whose interests are affected by the will. (Prob. Code §6100.5(a).)  </a:t>
            </a:r>
          </a:p>
          <a:p>
            <a:pPr lvl="1"/>
            <a:endParaRPr lang="en-US" sz="2000" dirty="0"/>
          </a:p>
          <a:p>
            <a:pPr marL="1828800" lvl="3" indent="-457200">
              <a:buFont typeface="Arial" panose="020B0604020202020204" pitchFamily="34" charset="0"/>
              <a:buChar char="•"/>
            </a:pPr>
            <a:r>
              <a:rPr lang="en-US" sz="2000" dirty="0"/>
              <a:t>An individual lacks capacity to make a will if he/she “suffers from a mental disorder with symptoms including delusions or hallucinations which delusions or hallucinations result in the individual’s devising property in a way which, except for the existence of the delusions or hallucinations, the individual would not have done.” (Prob. Code §6100.5(b).)  </a:t>
            </a:r>
          </a:p>
          <a:p>
            <a:pPr lvl="3"/>
            <a:endParaRPr lang="en-US" sz="2000" dirty="0"/>
          </a:p>
          <a:p>
            <a:pPr marL="1828800" lvl="3" indent="-457200">
              <a:buFont typeface="Arial" panose="020B0604020202020204" pitchFamily="34" charset="0"/>
              <a:buChar char="•"/>
            </a:pPr>
            <a:r>
              <a:rPr lang="en-US" sz="2000" dirty="0"/>
              <a:t>A person subject to a conservatorship may still have capacity to make a will, though not a trust.  (Prob. Code §1871(c).)</a:t>
            </a:r>
            <a:endParaRPr lang="en-US" sz="2000" b="1" dirty="0"/>
          </a:p>
          <a:p>
            <a:endParaRPr lang="en-US" sz="2400" b="1" dirty="0"/>
          </a:p>
        </p:txBody>
      </p:sp>
    </p:spTree>
    <p:extLst>
      <p:ext uri="{BB962C8B-B14F-4D97-AF65-F5344CB8AC3E}">
        <p14:creationId xmlns:p14="http://schemas.microsoft.com/office/powerpoint/2010/main" val="1435470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	Mental Capacity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1088231" y="1215390"/>
            <a:ext cx="10015538" cy="5047536"/>
          </a:xfrm>
          <a:prstGeom prst="rect">
            <a:avLst/>
          </a:prstGeom>
          <a:noFill/>
        </p:spPr>
        <p:txBody>
          <a:bodyPr wrap="square" rtlCol="0">
            <a:spAutoFit/>
          </a:bodyPr>
          <a:lstStyle/>
          <a:p>
            <a:pPr marL="342900" indent="-342900">
              <a:spcAft>
                <a:spcPts val="1200"/>
              </a:spcAft>
              <a:buFont typeface="+mj-lt"/>
              <a:buAutoNum type="alphaUcPeriod" startAt="2"/>
            </a:pPr>
            <a:r>
              <a:rPr lang="en-US" sz="2400" dirty="0"/>
              <a:t>Defining “Capacity.” (Cont.)</a:t>
            </a:r>
          </a:p>
          <a:p>
            <a:pPr marL="800100" lvl="1" indent="-454025">
              <a:buFont typeface="+mj-lt"/>
              <a:buAutoNum type="arabicPeriod" startAt="4"/>
            </a:pPr>
            <a:r>
              <a:rPr lang="en-US" sz="2000" dirty="0"/>
              <a:t>Capacity to Execute a Trust:   Historically, the standard to execute a trust has been less clear. There is no statute akin to Probate Code section 6100.5 for trusts. Thus, most courts have relied on Civil Code section 39, which applies to contractual capacity.  (See e.g., </a:t>
            </a:r>
            <a:r>
              <a:rPr lang="en-US" sz="2000" i="1" dirty="0"/>
              <a:t>Walton v. Bank of California</a:t>
            </a:r>
            <a:r>
              <a:rPr lang="en-US" sz="2000" dirty="0"/>
              <a:t> (1963) 218 Cal.App.2d 527, 541.)</a:t>
            </a:r>
            <a:endParaRPr lang="en-US" sz="2400" b="1" dirty="0"/>
          </a:p>
          <a:p>
            <a:pPr lvl="1"/>
            <a:endParaRPr lang="en-US" sz="2400" b="1" dirty="0"/>
          </a:p>
          <a:p>
            <a:pPr marL="803275" lvl="1" indent="-457200">
              <a:buFont typeface="+mj-lt"/>
              <a:buAutoNum type="arabicPeriod" startAt="5"/>
            </a:pPr>
            <a:r>
              <a:rPr lang="en-US" sz="2000" dirty="0"/>
              <a:t>“DPCDA”.  The Due Process in Competence Determinations Act is codified in Probate Code sections 810 to 813, 1801, 1881, 3201, and 3204.  Probate Code section 811 provides an evidentiary framework for proving incapacity to make various kinds of decisions, including the capacity to contract, execute a will and execute a trust. (Prob. Code §811(a).)  The mental deficits in Probate Code section 811(a) must affect the person’s ability to understand and appreciate the consequences of the instrument at issue. (Prob. Code §811(b).) Diagnosis of a mental or physical disorder is insufficient on its own to support a determination that a person lacks capacity. (Prob. Code §811(d).)</a:t>
            </a:r>
            <a:endParaRPr lang="en-US" sz="2400" b="1" dirty="0"/>
          </a:p>
          <a:p>
            <a:endParaRPr lang="en-US" sz="2400" b="1" dirty="0"/>
          </a:p>
        </p:txBody>
      </p:sp>
    </p:spTree>
    <p:extLst>
      <p:ext uri="{BB962C8B-B14F-4D97-AF65-F5344CB8AC3E}">
        <p14:creationId xmlns:p14="http://schemas.microsoft.com/office/powerpoint/2010/main" val="3052771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4745A-FFB0-442B-B4AE-4BB717C45F76}"/>
              </a:ext>
            </a:extLst>
          </p:cNvPr>
          <p:cNvSpPr>
            <a:spLocks noGrp="1"/>
          </p:cNvSpPr>
          <p:nvPr>
            <p:ph type="title"/>
          </p:nvPr>
        </p:nvSpPr>
        <p:spPr>
          <a:xfrm>
            <a:off x="238125" y="323740"/>
            <a:ext cx="11353800" cy="1187560"/>
          </a:xfrm>
        </p:spPr>
        <p:txBody>
          <a:bodyPr>
            <a:normAutofit fontScale="90000"/>
          </a:bodyPr>
          <a:lstStyle/>
          <a:p>
            <a:r>
              <a:rPr lang="en-US" b="1" dirty="0"/>
              <a:t>I.	</a:t>
            </a:r>
            <a:r>
              <a:rPr lang="en-US" sz="4700" b="1" dirty="0">
                <a:effectLst>
                  <a:outerShdw blurRad="38100" dist="38100" dir="2700000" algn="tl">
                    <a:srgbClr val="000000">
                      <a:alpha val="43137"/>
                    </a:srgbClr>
                  </a:outerShdw>
                </a:effectLst>
              </a:rPr>
              <a:t>Initial Step: Notice of Administration of the Trust</a:t>
            </a:r>
            <a:endParaRPr lang="en-US" sz="4700" dirty="0"/>
          </a:p>
        </p:txBody>
      </p:sp>
      <p:sp>
        <p:nvSpPr>
          <p:cNvPr id="4" name="TextBox 3">
            <a:extLst>
              <a:ext uri="{FF2B5EF4-FFF2-40B4-BE49-F238E27FC236}">
                <a16:creationId xmlns:a16="http://schemas.microsoft.com/office/drawing/2014/main" id="{35CB2DA1-7C96-470C-A63D-4F07D95FE8F1}"/>
              </a:ext>
            </a:extLst>
          </p:cNvPr>
          <p:cNvSpPr txBox="1"/>
          <p:nvPr/>
        </p:nvSpPr>
        <p:spPr>
          <a:xfrm>
            <a:off x="764381" y="1327150"/>
            <a:ext cx="10015538" cy="3108543"/>
          </a:xfrm>
          <a:prstGeom prst="rect">
            <a:avLst/>
          </a:prstGeom>
          <a:noFill/>
        </p:spPr>
        <p:txBody>
          <a:bodyPr wrap="square" rtlCol="0">
            <a:spAutoFit/>
          </a:bodyPr>
          <a:lstStyle/>
          <a:p>
            <a:r>
              <a:rPr lang="en-US" dirty="0"/>
              <a:t> </a:t>
            </a:r>
            <a:endParaRPr lang="en-US" sz="2000" b="1" dirty="0"/>
          </a:p>
          <a:p>
            <a:pPr lvl="1"/>
            <a:r>
              <a:rPr lang="en-US" sz="3200" dirty="0"/>
              <a:t>A.	What is it, when to provide it, and to whom?</a:t>
            </a:r>
          </a:p>
          <a:p>
            <a:pPr lvl="1"/>
            <a:endParaRPr lang="en-US" sz="3200" dirty="0"/>
          </a:p>
          <a:p>
            <a:pPr lvl="1"/>
            <a:r>
              <a:rPr lang="en-US" sz="3200" dirty="0"/>
              <a:t>B.	Whether to provide a copy of the terms of the trust.</a:t>
            </a:r>
          </a:p>
          <a:p>
            <a:pPr lvl="1"/>
            <a:endParaRPr lang="en-US" sz="3200" dirty="0"/>
          </a:p>
          <a:p>
            <a:pPr lvl="1"/>
            <a:r>
              <a:rPr lang="en-US" sz="3200" dirty="0"/>
              <a:t>C.	Consequences of not serving the notice.</a:t>
            </a:r>
          </a:p>
          <a:p>
            <a:endParaRPr lang="en-US" dirty="0"/>
          </a:p>
        </p:txBody>
      </p:sp>
    </p:spTree>
    <p:extLst>
      <p:ext uri="{BB962C8B-B14F-4D97-AF65-F5344CB8AC3E}">
        <p14:creationId xmlns:p14="http://schemas.microsoft.com/office/powerpoint/2010/main" val="3539353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	Mental Capacity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1088231" y="1215390"/>
            <a:ext cx="10015538" cy="5201424"/>
          </a:xfrm>
          <a:prstGeom prst="rect">
            <a:avLst/>
          </a:prstGeom>
          <a:noFill/>
        </p:spPr>
        <p:txBody>
          <a:bodyPr wrap="square" rtlCol="0">
            <a:spAutoFit/>
          </a:bodyPr>
          <a:lstStyle/>
          <a:p>
            <a:pPr marL="342900" indent="-342900">
              <a:spcAft>
                <a:spcPts val="1200"/>
              </a:spcAft>
              <a:buFont typeface="+mj-lt"/>
              <a:buAutoNum type="alphaUcPeriod" startAt="2"/>
            </a:pPr>
            <a:r>
              <a:rPr lang="en-US" sz="2400" dirty="0"/>
              <a:t>Defining “Capacity.” (Cont.)</a:t>
            </a:r>
          </a:p>
          <a:p>
            <a:pPr>
              <a:spcAft>
                <a:spcPts val="1200"/>
              </a:spcAft>
            </a:pPr>
            <a:endParaRPr lang="en-US" sz="1200" dirty="0"/>
          </a:p>
          <a:p>
            <a:pPr marL="914400" lvl="1" indent="-457200">
              <a:buFont typeface="+mj-lt"/>
              <a:buAutoNum type="arabicPeriod" startAt="6"/>
            </a:pPr>
            <a:r>
              <a:rPr lang="en-US" sz="2400" dirty="0"/>
              <a:t>Probate Code section 812 provides a general test for lack of capacity.  Under the test, a person lacks capacity to make a decision unless the person has the ability to communicate the decision and to understand the consequences of the decision.  (Prob. Code §812.)  Specifically, the person must be able to understand and appreciate, to the extent relevant, “(a) [t]he rights, duties, and responsibilities created by, or affected by the decision; [¶] (b) [t]he probable consequences for the decision‐maker and, where appropriate, the persons affected by the decision; [¶]; (c) [t]he significant risks, benefits, and reasonable alternatives involved in the decision.”  (Prob. Code §812.)</a:t>
            </a:r>
            <a:endParaRPr lang="en-US" sz="2400" b="1" dirty="0"/>
          </a:p>
          <a:p>
            <a:endParaRPr lang="en-US" sz="2400" b="1" dirty="0"/>
          </a:p>
        </p:txBody>
      </p:sp>
    </p:spTree>
    <p:extLst>
      <p:ext uri="{BB962C8B-B14F-4D97-AF65-F5344CB8AC3E}">
        <p14:creationId xmlns:p14="http://schemas.microsoft.com/office/powerpoint/2010/main" val="3365102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	Mental Capacity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1088231" y="1215390"/>
            <a:ext cx="10015538" cy="5447645"/>
          </a:xfrm>
          <a:prstGeom prst="rect">
            <a:avLst/>
          </a:prstGeom>
          <a:noFill/>
        </p:spPr>
        <p:txBody>
          <a:bodyPr wrap="square" rtlCol="0">
            <a:spAutoFit/>
          </a:bodyPr>
          <a:lstStyle/>
          <a:p>
            <a:pPr marL="342900" indent="-342900">
              <a:spcAft>
                <a:spcPts val="1200"/>
              </a:spcAft>
              <a:buFont typeface="+mj-lt"/>
              <a:buAutoNum type="alphaUcPeriod" startAt="2"/>
            </a:pPr>
            <a:r>
              <a:rPr lang="en-US" sz="2400" dirty="0"/>
              <a:t>Defining “Capacity.” (Cont.)</a:t>
            </a:r>
          </a:p>
          <a:p>
            <a:pPr>
              <a:spcAft>
                <a:spcPts val="1200"/>
              </a:spcAft>
            </a:pPr>
            <a:endParaRPr lang="en-US" sz="1200" dirty="0"/>
          </a:p>
          <a:p>
            <a:pPr marL="800100" lvl="1" indent="-342900">
              <a:buFont typeface="+mj-lt"/>
              <a:buAutoNum type="arabicPeriod" startAt="7"/>
            </a:pPr>
            <a:r>
              <a:rPr lang="en-US" sz="2400" i="1" dirty="0"/>
              <a:t>In re Marriage of Greenway</a:t>
            </a:r>
            <a:r>
              <a:rPr lang="en-US" sz="2400" dirty="0"/>
              <a:t> (2013) 217 Cal. App. 4th 628 --</a:t>
            </a:r>
            <a:endParaRPr lang="en-US" sz="2800" b="1" dirty="0"/>
          </a:p>
          <a:p>
            <a:pPr lvl="2">
              <a:spcAft>
                <a:spcPts val="1200"/>
              </a:spcAft>
            </a:pPr>
            <a:endParaRPr lang="en-US" sz="2000" dirty="0"/>
          </a:p>
          <a:p>
            <a:pPr lvl="2">
              <a:spcAft>
                <a:spcPts val="1200"/>
              </a:spcAft>
            </a:pPr>
            <a:r>
              <a:rPr lang="en-US" sz="2400" dirty="0"/>
              <a:t>Court of Appeal affirmed trial court’s determination that Lyle was mentally capable of making reasoned decision to end his marriage notwithstanding that testifying experts agreed that Lyle had dementia.  The proper question was whether his impairment was such that he no longer had the capacity of making a reasoned decision to end his marriage. Court determined that a person’s mental capacity is fact specific, and the level of required mental capacity changes depending on the issue at hand.</a:t>
            </a:r>
            <a:endParaRPr lang="en-US" sz="2400" b="1" dirty="0"/>
          </a:p>
          <a:p>
            <a:endParaRPr lang="en-US" sz="2400" b="1" dirty="0"/>
          </a:p>
        </p:txBody>
      </p:sp>
    </p:spTree>
    <p:extLst>
      <p:ext uri="{BB962C8B-B14F-4D97-AF65-F5344CB8AC3E}">
        <p14:creationId xmlns:p14="http://schemas.microsoft.com/office/powerpoint/2010/main" val="500276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VII.	Communication, Disclosure, and 	Information 	Exchange </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1088231" y="1418590"/>
            <a:ext cx="10015538" cy="5109091"/>
          </a:xfrm>
          <a:prstGeom prst="rect">
            <a:avLst/>
          </a:prstGeom>
          <a:noFill/>
        </p:spPr>
        <p:txBody>
          <a:bodyPr wrap="square" rtlCol="0">
            <a:spAutoFit/>
          </a:bodyPr>
          <a:lstStyle/>
          <a:p>
            <a:pPr>
              <a:spcAft>
                <a:spcPts val="1200"/>
              </a:spcAft>
            </a:pPr>
            <a:r>
              <a:rPr lang="en-US" sz="2400" dirty="0"/>
              <a:t>Frequently, disputes may arise from a perceived lack of information or disclosure, particularly in light of a trustee’s duties of disclosure.  (See Probate Code §§ 16060, 16061).  To guide the trustee, a review of several notable authorities may help:</a:t>
            </a:r>
          </a:p>
          <a:p>
            <a:pPr marL="800100" lvl="1" indent="-342900">
              <a:buFont typeface="+mj-lt"/>
              <a:buAutoNum type="alphaUcPeriod"/>
            </a:pPr>
            <a:r>
              <a:rPr lang="en-US" sz="2400" dirty="0"/>
              <a:t>In </a:t>
            </a:r>
            <a:r>
              <a:rPr lang="en-US" sz="2400" i="1" dirty="0" err="1"/>
              <a:t>Evangelho</a:t>
            </a:r>
            <a:r>
              <a:rPr lang="en-US" sz="2400" i="1" dirty="0"/>
              <a:t> v. </a:t>
            </a:r>
            <a:r>
              <a:rPr lang="en-US" sz="2400" i="1" dirty="0" err="1"/>
              <a:t>Presoto</a:t>
            </a:r>
            <a:r>
              <a:rPr lang="en-US" sz="2400" dirty="0"/>
              <a:t> (1998) 67 Cal.App.4th 615, the First District Court of Appeal held that while a settlor holding a power to revoke is alive, a trustee has no duty to account to a contingent remainder beneficiary of the trust.  However, once the settlor dies, according to the First District’s interpretation of Probate Code section 15800, the right to compel an accounting passes to the remainder beneficiaries.  </a:t>
            </a:r>
          </a:p>
          <a:p>
            <a:endParaRPr lang="en-US" sz="2800" dirty="0"/>
          </a:p>
          <a:p>
            <a:pPr lvl="1"/>
            <a:r>
              <a:rPr lang="en-US" sz="2400" dirty="0"/>
              <a:t> </a:t>
            </a:r>
            <a:endParaRPr lang="en-US" sz="2800" b="1" dirty="0"/>
          </a:p>
          <a:p>
            <a:endParaRPr lang="en-US" sz="2400" b="1" dirty="0"/>
          </a:p>
        </p:txBody>
      </p:sp>
    </p:spTree>
    <p:extLst>
      <p:ext uri="{BB962C8B-B14F-4D97-AF65-F5344CB8AC3E}">
        <p14:creationId xmlns:p14="http://schemas.microsoft.com/office/powerpoint/2010/main" val="1734170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VII.	Communication, Disclosure, and 	Information 	Exchange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783431" y="1538288"/>
            <a:ext cx="10015538" cy="5201424"/>
          </a:xfrm>
          <a:prstGeom prst="rect">
            <a:avLst/>
          </a:prstGeom>
          <a:noFill/>
        </p:spPr>
        <p:txBody>
          <a:bodyPr wrap="square" rtlCol="0">
            <a:spAutoFit/>
          </a:bodyPr>
          <a:lstStyle/>
          <a:p>
            <a:pPr marL="914400" lvl="1" indent="-514350">
              <a:spcAft>
                <a:spcPts val="1200"/>
              </a:spcAft>
              <a:buFont typeface="+mj-lt"/>
              <a:buAutoNum type="alphaUcPeriod" startAt="2"/>
            </a:pPr>
            <a:endParaRPr lang="en-US" sz="2400" dirty="0"/>
          </a:p>
          <a:p>
            <a:pPr marL="914400" lvl="1" indent="-514350">
              <a:spcAft>
                <a:spcPts val="1200"/>
              </a:spcAft>
              <a:buFont typeface="+mj-lt"/>
              <a:buAutoNum type="alphaUcPeriod" startAt="2"/>
            </a:pPr>
            <a:r>
              <a:rPr lang="en-US" sz="2400" dirty="0"/>
              <a:t>In </a:t>
            </a:r>
            <a:r>
              <a:rPr lang="en-US" sz="2400" i="1" dirty="0"/>
              <a:t>Salter v. Lerner</a:t>
            </a:r>
            <a:r>
              <a:rPr lang="en-US" sz="2400" dirty="0"/>
              <a:t> (2009) 176 Cal. App. 4th 1184, 1188, the Court of Appeal held that “[t]he duty to provide information under §16060 is independent of, and potentially broader than, the duty to account under Probate Code §16062.” The trial court found that a proposed petition to compel information regarding trustee’s conduct would not violate the trust’s no contest clause.  The Court of Appeal affirmed, reasoning that the request for information reasonably necessary to allow the remainder beneficiaries to enforce their rights under the trust falls under Section 16060, which is nonwaivable.  The trustee was ordered to provide the requested information. </a:t>
            </a:r>
          </a:p>
          <a:p>
            <a:pPr lvl="1"/>
            <a:r>
              <a:rPr lang="en-US" sz="2400" dirty="0"/>
              <a:t> </a:t>
            </a:r>
            <a:endParaRPr lang="en-US" sz="2800" b="1" dirty="0"/>
          </a:p>
          <a:p>
            <a:endParaRPr lang="en-US" sz="2400" b="1" dirty="0"/>
          </a:p>
        </p:txBody>
      </p:sp>
    </p:spTree>
    <p:extLst>
      <p:ext uri="{BB962C8B-B14F-4D97-AF65-F5344CB8AC3E}">
        <p14:creationId xmlns:p14="http://schemas.microsoft.com/office/powerpoint/2010/main" val="1226551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VII.	Communication, Disclosure, and 	Information 	Exchange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742791" y="1538288"/>
            <a:ext cx="10015538" cy="4293483"/>
          </a:xfrm>
          <a:prstGeom prst="rect">
            <a:avLst/>
          </a:prstGeom>
          <a:noFill/>
        </p:spPr>
        <p:txBody>
          <a:bodyPr wrap="square" rtlCol="0">
            <a:spAutoFit/>
          </a:bodyPr>
          <a:lstStyle/>
          <a:p>
            <a:pPr marL="971550" lvl="1" indent="-514350">
              <a:spcAft>
                <a:spcPts val="1200"/>
              </a:spcAft>
              <a:buFont typeface="+mj-lt"/>
              <a:buAutoNum type="alphaUcPeriod" startAt="3"/>
            </a:pPr>
            <a:endParaRPr lang="en-US" sz="2100" dirty="0"/>
          </a:p>
          <a:p>
            <a:pPr marL="971550" lvl="1" indent="-514350">
              <a:spcAft>
                <a:spcPts val="1200"/>
              </a:spcAft>
              <a:buFont typeface="+mj-lt"/>
              <a:buAutoNum type="alphaUcPeriod" startAt="3"/>
            </a:pPr>
            <a:r>
              <a:rPr lang="en-US" sz="2200" dirty="0"/>
              <a:t>In </a:t>
            </a:r>
            <a:r>
              <a:rPr lang="en-US" sz="2200" i="1" dirty="0" err="1"/>
              <a:t>Esslinger</a:t>
            </a:r>
            <a:r>
              <a:rPr lang="en-US" sz="2200" i="1" dirty="0"/>
              <a:t> v. Cummins </a:t>
            </a:r>
            <a:r>
              <a:rPr lang="en-US" sz="2200" dirty="0"/>
              <a:t>(2006) 144 Cal.App.4th 517, a remainder beneficiary asked the trustee to produce trust documents and to account.  After sixty days had passed, the beneficiary filed a petition under Probate Code section 17200(b)(7) asking the court to direct the trustee to account for the preceding 7-year period, later amended to a 4-year period.  The trial court ordered the trustee to prepare formal accounts for the 4-year period.  The Court of Appeal affirmed, holding that although the trustee had no statutory duty to account to the remainder beneficiary under Probate Code section 16062, the beneficiary was entitled to request information under Probate Code section 16061, and, if the trustee did not reasonably comply, to petition under Probate Code section17200(b)(7) to compel an account.  </a:t>
            </a:r>
          </a:p>
        </p:txBody>
      </p:sp>
    </p:spTree>
    <p:extLst>
      <p:ext uri="{BB962C8B-B14F-4D97-AF65-F5344CB8AC3E}">
        <p14:creationId xmlns:p14="http://schemas.microsoft.com/office/powerpoint/2010/main" val="1352658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VII.	Communication, Disclosure, and 	Information 	Exchange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742791" y="1538288"/>
            <a:ext cx="10015538" cy="5893921"/>
          </a:xfrm>
          <a:prstGeom prst="rect">
            <a:avLst/>
          </a:prstGeom>
          <a:noFill/>
        </p:spPr>
        <p:txBody>
          <a:bodyPr wrap="square" rtlCol="0">
            <a:spAutoFit/>
          </a:bodyPr>
          <a:lstStyle/>
          <a:p>
            <a:pPr marL="971550" lvl="1" indent="-457200">
              <a:spcAft>
                <a:spcPts val="1200"/>
              </a:spcAft>
              <a:buFont typeface="+mj-lt"/>
              <a:buAutoNum type="alphaUcPeriod" startAt="4"/>
            </a:pPr>
            <a:r>
              <a:rPr lang="en-US" sz="2000" dirty="0"/>
              <a:t>In </a:t>
            </a:r>
            <a:r>
              <a:rPr lang="en-US" sz="2000" i="1" dirty="0"/>
              <a:t>Estate of </a:t>
            </a:r>
            <a:r>
              <a:rPr lang="en-US" sz="2000" i="1" dirty="0" err="1"/>
              <a:t>Giraldin</a:t>
            </a:r>
            <a:r>
              <a:rPr lang="en-US" sz="2000" dirty="0"/>
              <a:t> (2012) 55 Cal.4th 1058, the California Supreme Court held that that remainder beneficiaries have standing to sue a trustee for breaches of fiduciary duty owed to the settlor occurring during the settlor’s lifetime, because those breaches could substantially harm the remainder beneficiaries by reducing the trust’s value against the settlor’s wishes.  </a:t>
            </a:r>
          </a:p>
          <a:p>
            <a:pPr marL="514350" lvl="1">
              <a:spcAft>
                <a:spcPts val="1200"/>
              </a:spcAft>
            </a:pPr>
            <a:r>
              <a:rPr lang="en-US" sz="2000" dirty="0"/>
              <a:t>	The trial court found that the trustee had breached his fiduciary duties, removed him, 	ordered that he account, and ordered that he be surcharged.  The Court of Appeal 	reversed on the basis that the remainder beneficiaries lacked standing to sue for 	alleged breaches of fiduciary duty during the settlor’s lifetime.  The California 	Supreme Court reversed the Court of Appeal, finding that the remainder beneficiaries 	did have standing to sue the trustee for breaches of fiduciary duty owed to settlor 	occurring during settlor’s lifetime.  The Supreme Court reasoned that although 	Probate Code section 15800 provides that any fiduciary duty was owed by trustee only 	to the settlor while he was alive, the effect of the statute is merely to postpone the 	remainder beneficiaries’ enjoyment of their rights until after settlor’s death.  </a:t>
            </a:r>
          </a:p>
          <a:p>
            <a:pPr marL="514350" lvl="1">
              <a:spcAft>
                <a:spcPts val="1200"/>
              </a:spcAft>
            </a:pPr>
            <a:endParaRPr lang="en-US" sz="1700" dirty="0"/>
          </a:p>
          <a:p>
            <a:pPr marL="971550" lvl="1" indent="-514350">
              <a:spcAft>
                <a:spcPts val="1200"/>
              </a:spcAft>
              <a:buFont typeface="+mj-lt"/>
              <a:buAutoNum type="alphaUcPeriod" startAt="4"/>
            </a:pPr>
            <a:endParaRPr lang="en-US" sz="2000" dirty="0"/>
          </a:p>
        </p:txBody>
      </p:sp>
    </p:spTree>
    <p:extLst>
      <p:ext uri="{BB962C8B-B14F-4D97-AF65-F5344CB8AC3E}">
        <p14:creationId xmlns:p14="http://schemas.microsoft.com/office/powerpoint/2010/main" val="84267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VII.	Communication, Disclosure, and 	Information 	Exchange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671671" y="1629728"/>
            <a:ext cx="10015538" cy="4001095"/>
          </a:xfrm>
          <a:prstGeom prst="rect">
            <a:avLst/>
          </a:prstGeom>
          <a:noFill/>
        </p:spPr>
        <p:txBody>
          <a:bodyPr wrap="square" rtlCol="0">
            <a:spAutoFit/>
          </a:bodyPr>
          <a:lstStyle/>
          <a:p>
            <a:pPr marL="914400" lvl="1" indent="-457200">
              <a:spcAft>
                <a:spcPts val="1200"/>
              </a:spcAft>
              <a:buFont typeface="+mj-lt"/>
              <a:buAutoNum type="alphaUcPeriod" startAt="4"/>
            </a:pPr>
            <a:r>
              <a:rPr lang="en-US" sz="2400" dirty="0"/>
              <a:t>In </a:t>
            </a:r>
            <a:r>
              <a:rPr lang="en-US" sz="2400" i="1" dirty="0"/>
              <a:t>Estate of </a:t>
            </a:r>
            <a:r>
              <a:rPr lang="en-US" sz="2400" i="1" dirty="0" err="1"/>
              <a:t>Giraldin</a:t>
            </a:r>
            <a:r>
              <a:rPr lang="en-US" sz="2400" dirty="0"/>
              <a:t> (2012) 55 Cal.4th 1058 (Cont.)</a:t>
            </a:r>
          </a:p>
          <a:p>
            <a:pPr lvl="2"/>
            <a:r>
              <a:rPr lang="en-US" sz="2000" dirty="0"/>
              <a:t>Was </a:t>
            </a:r>
            <a:r>
              <a:rPr lang="en-US" sz="2000" i="1" dirty="0" err="1"/>
              <a:t>Giraldin</a:t>
            </a:r>
            <a:r>
              <a:rPr lang="en-US" sz="2000" dirty="0"/>
              <a:t> even necessary?  Probate Code section 9654 – a statute not mentioned in </a:t>
            </a:r>
            <a:r>
              <a:rPr lang="en-US" sz="2000" i="1" dirty="0" err="1"/>
              <a:t>Giraldin</a:t>
            </a:r>
            <a:r>
              <a:rPr lang="en-US" sz="2000" dirty="0"/>
              <a:t> – already confers standing on the heirs of a decedent to sue “for possession of property or to quiet title.”  “The heirs or devisees may themselves, or jointly with the personal representative, maintain an action for possession of property or to quiet title to property against any person except the personal representative.” At least one court has held that claims predicated on “fraud, breach of fiduciary duty, or other act which entitles the plaintiff to some relief” are, in effect, an action for “possession of property.”  (</a:t>
            </a:r>
            <a:r>
              <a:rPr lang="en-US" sz="2000" i="1" dirty="0"/>
              <a:t>Olson v. Toy</a:t>
            </a:r>
            <a:r>
              <a:rPr lang="en-US" sz="2000" dirty="0"/>
              <a:t> (1996) 46 Cal.App.4th 818, 823.)  Therefore, standing to sue for fraud or breach of fiduciary duty is already conferred on heirs and devisees under Probate Code section 9654.</a:t>
            </a:r>
            <a:endParaRPr lang="en-US" sz="2400" dirty="0"/>
          </a:p>
          <a:p>
            <a:pPr lvl="1">
              <a:spcAft>
                <a:spcPts val="1200"/>
              </a:spcAft>
            </a:pPr>
            <a:endParaRPr lang="en-US" sz="2000" dirty="0"/>
          </a:p>
        </p:txBody>
      </p:sp>
    </p:spTree>
    <p:extLst>
      <p:ext uri="{BB962C8B-B14F-4D97-AF65-F5344CB8AC3E}">
        <p14:creationId xmlns:p14="http://schemas.microsoft.com/office/powerpoint/2010/main" val="3466389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VII.	Communication, Disclosure, and 	Information 	Exchange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671671" y="1629728"/>
            <a:ext cx="10015538" cy="4616648"/>
          </a:xfrm>
          <a:prstGeom prst="rect">
            <a:avLst/>
          </a:prstGeom>
          <a:noFill/>
        </p:spPr>
        <p:txBody>
          <a:bodyPr wrap="square" rtlCol="0">
            <a:spAutoFit/>
          </a:bodyPr>
          <a:lstStyle/>
          <a:p>
            <a:pPr lvl="1">
              <a:spcAft>
                <a:spcPts val="1200"/>
              </a:spcAft>
            </a:pPr>
            <a:r>
              <a:rPr lang="en-US" sz="2000" dirty="0"/>
              <a:t>E.	</a:t>
            </a:r>
            <a:r>
              <a:rPr lang="en-US" sz="2200" dirty="0"/>
              <a:t>In </a:t>
            </a:r>
            <a:r>
              <a:rPr lang="en-US" sz="2200" i="1" dirty="0"/>
              <a:t>Drake v. Pinkham</a:t>
            </a:r>
            <a:r>
              <a:rPr lang="en-US" sz="2200" dirty="0"/>
              <a:t> (2013) 217 Cal.App.4th 400, a beneficiary alleged that a 	settlor was incompetent in litigation commenced during the settlor’s lifetime.  	The case settled without a finding on the issue of the settlor’s competency.  	The same beneficiary later contested the settlor’s trust amendments after the 	settlor’s death.  The trial court found that the beneficiary was aware of the 	existence and terms of the trust amendments at the time of the earlier 	litigation and that the allegations of incompetency meant that Probate Code 	section 15800 did not prohibit the beneficiary from contesting the 	amendments during the settlor’s lifetime.  The trial court ruled that several of 	the actions were barred by the statute of limitations and collateral estoppel.  	The Court of Appeal affirmed, albeit on different grounds, that the actions 	were barred by the doctrine of laches.</a:t>
            </a:r>
          </a:p>
          <a:p>
            <a:pPr marL="914400" lvl="1" indent="-457200">
              <a:spcAft>
                <a:spcPts val="1200"/>
              </a:spcAft>
              <a:buFont typeface="+mj-lt"/>
              <a:buAutoNum type="alphaUcPeriod" startAt="5"/>
            </a:pPr>
            <a:endParaRPr lang="en-US" sz="2000" dirty="0"/>
          </a:p>
        </p:txBody>
      </p:sp>
    </p:spTree>
    <p:extLst>
      <p:ext uri="{BB962C8B-B14F-4D97-AF65-F5344CB8AC3E}">
        <p14:creationId xmlns:p14="http://schemas.microsoft.com/office/powerpoint/2010/main" val="4168695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VII.	Communication, Disclosure, and 	Information 	Exchange (Cont.)</a:t>
            </a:r>
            <a:endParaRPr lang="en-US"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B952214-8E45-4FCE-A3FC-C23549BD8E5A}"/>
              </a:ext>
            </a:extLst>
          </p:cNvPr>
          <p:cNvSpPr txBox="1"/>
          <p:nvPr/>
        </p:nvSpPr>
        <p:spPr>
          <a:xfrm>
            <a:off x="671671" y="1629728"/>
            <a:ext cx="10015538" cy="4124206"/>
          </a:xfrm>
          <a:prstGeom prst="rect">
            <a:avLst/>
          </a:prstGeom>
          <a:noFill/>
        </p:spPr>
        <p:txBody>
          <a:bodyPr wrap="square" rtlCol="0">
            <a:spAutoFit/>
          </a:bodyPr>
          <a:lstStyle/>
          <a:p>
            <a:pPr marL="800100" lvl="1" indent="-342900">
              <a:buFont typeface="+mj-lt"/>
              <a:buAutoNum type="alphaUcPeriod" startAt="6"/>
            </a:pPr>
            <a:r>
              <a:rPr lang="en-US" sz="2200" dirty="0"/>
              <a:t>In </a:t>
            </a:r>
            <a:r>
              <a:rPr lang="en-US" sz="2200" i="1" dirty="0"/>
              <a:t>Babbitt v. Superior Court</a:t>
            </a:r>
            <a:r>
              <a:rPr lang="en-US" sz="2200" dirty="0"/>
              <a:t> (2016) 246 Cal.App.4th 1135, the Court of Appeal held that if the settlor of a revocable trust does not appoint “someone other than himself to act as trustee,” as was the case in </a:t>
            </a:r>
            <a:r>
              <a:rPr lang="en-US" sz="2200" i="1" dirty="0" err="1"/>
              <a:t>Giraldin</a:t>
            </a:r>
            <a:r>
              <a:rPr lang="en-US" sz="2200" dirty="0"/>
              <a:t>, but instead appoints himself to be the trustee, the result is different than in </a:t>
            </a:r>
            <a:r>
              <a:rPr lang="en-US" sz="2200" i="1" dirty="0" err="1"/>
              <a:t>Giraldin</a:t>
            </a:r>
            <a:r>
              <a:rPr lang="en-US" sz="2200" dirty="0"/>
              <a:t>.  Although the beneficiaries of an irrevocable trust have standing to petition the probate court for an accounting and information after the settlor dies and the trust or a portion of the trust becomes irrevocable, the probate court does not have authority to order the trustee to provide an accounting or information regarding trust assets and transactions while the trust was still revocable, where, as here in </a:t>
            </a:r>
            <a:r>
              <a:rPr lang="en-US" sz="2200" i="1" dirty="0"/>
              <a:t>Babbitt</a:t>
            </a:r>
            <a:r>
              <a:rPr lang="en-US" sz="2200" dirty="0"/>
              <a:t>, there is no claim that the deceased settlor was incapacitated or subject to undue influence during the period of revocability.</a:t>
            </a:r>
          </a:p>
          <a:p>
            <a:pPr lvl="1">
              <a:spcAft>
                <a:spcPts val="1200"/>
              </a:spcAft>
            </a:pPr>
            <a:endParaRPr lang="en-US" sz="2000" dirty="0"/>
          </a:p>
        </p:txBody>
      </p:sp>
    </p:spTree>
    <p:extLst>
      <p:ext uri="{BB962C8B-B14F-4D97-AF65-F5344CB8AC3E}">
        <p14:creationId xmlns:p14="http://schemas.microsoft.com/office/powerpoint/2010/main" val="16187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4745A-FFB0-442B-B4AE-4BB717C45F76}"/>
              </a:ext>
            </a:extLst>
          </p:cNvPr>
          <p:cNvSpPr>
            <a:spLocks noGrp="1"/>
          </p:cNvSpPr>
          <p:nvPr>
            <p:ph type="title"/>
          </p:nvPr>
        </p:nvSpPr>
        <p:spPr>
          <a:xfrm>
            <a:off x="247650" y="502602"/>
            <a:ext cx="11353800" cy="1538288"/>
          </a:xfrm>
        </p:spPr>
        <p:txBody>
          <a:bodyPr>
            <a:normAutofit fontScale="90000"/>
          </a:bodyPr>
          <a:lstStyle/>
          <a:p>
            <a:r>
              <a:rPr lang="en-US" b="1" dirty="0">
                <a:effectLst>
                  <a:outerShdw blurRad="38100" dist="38100" dir="2700000" algn="tl">
                    <a:srgbClr val="000000">
                      <a:alpha val="43137"/>
                    </a:srgbClr>
                  </a:outerShdw>
                </a:effectLst>
              </a:rPr>
              <a:t>II.	</a:t>
            </a:r>
            <a:r>
              <a:rPr lang="en-US" sz="4900" b="1" dirty="0">
                <a:effectLst>
                  <a:outerShdw blurRad="38100" dist="38100" dir="2700000" algn="tl">
                    <a:srgbClr val="000000">
                      <a:alpha val="43137"/>
                    </a:srgbClr>
                  </a:outerShdw>
                </a:effectLst>
              </a:rPr>
              <a:t>Staying Out of Litigation by Complying with 	Trustee 	Duties</a:t>
            </a:r>
            <a:r>
              <a:rPr lang="en-US" sz="4900" b="1" u="sng" dirty="0">
                <a:effectLst>
                  <a:outerShdw blurRad="38100" dist="38100" dir="2700000" algn="tl">
                    <a:srgbClr val="000000">
                      <a:alpha val="43137"/>
                    </a:srgbClr>
                  </a:outerShdw>
                </a:effectLst>
              </a:rPr>
              <a:t> </a:t>
            </a:r>
            <a:br>
              <a:rPr lang="en-US" b="1" dirty="0"/>
            </a:br>
            <a:endParaRPr lang="en-US" dirty="0"/>
          </a:p>
        </p:txBody>
      </p:sp>
      <p:sp>
        <p:nvSpPr>
          <p:cNvPr id="4" name="TextBox 3">
            <a:extLst>
              <a:ext uri="{FF2B5EF4-FFF2-40B4-BE49-F238E27FC236}">
                <a16:creationId xmlns:a16="http://schemas.microsoft.com/office/drawing/2014/main" id="{35CB2DA1-7C96-470C-A63D-4F07D95FE8F1}"/>
              </a:ext>
            </a:extLst>
          </p:cNvPr>
          <p:cNvSpPr txBox="1"/>
          <p:nvPr/>
        </p:nvSpPr>
        <p:spPr>
          <a:xfrm>
            <a:off x="716756" y="1470868"/>
            <a:ext cx="10015538" cy="6201698"/>
          </a:xfrm>
          <a:prstGeom prst="rect">
            <a:avLst/>
          </a:prstGeom>
          <a:noFill/>
        </p:spPr>
        <p:txBody>
          <a:bodyPr wrap="square" rtlCol="0">
            <a:spAutoFit/>
          </a:bodyPr>
          <a:lstStyle/>
          <a:p>
            <a:r>
              <a:rPr lang="en-US" dirty="0"/>
              <a:t> </a:t>
            </a:r>
            <a:endParaRPr lang="en-US" sz="2000" b="1" dirty="0"/>
          </a:p>
          <a:p>
            <a:pPr marL="971550" lvl="1" indent="-514350">
              <a:spcAft>
                <a:spcPts val="600"/>
              </a:spcAft>
              <a:buFont typeface="+mj-lt"/>
              <a:buAutoNum type="alphaUcPeriod"/>
            </a:pPr>
            <a:r>
              <a:rPr lang="en-US" sz="3200" dirty="0"/>
              <a:t>To whom duties are owed: Who is the client? Who are the beneficiaries?</a:t>
            </a:r>
          </a:p>
          <a:p>
            <a:pPr marL="971550" lvl="1" indent="-514350">
              <a:spcAft>
                <a:spcPts val="600"/>
              </a:spcAft>
              <a:buFont typeface="+mj-lt"/>
              <a:buAutoNum type="alphaUcPeriod"/>
            </a:pPr>
            <a:r>
              <a:rPr lang="en-US" sz="3200" dirty="0"/>
              <a:t>Performance of trustee’s duties:</a:t>
            </a:r>
            <a:endParaRPr lang="en-US" sz="3200" b="1" dirty="0"/>
          </a:p>
          <a:p>
            <a:pPr marL="1657350" lvl="3" indent="-285750">
              <a:spcAft>
                <a:spcPts val="1200"/>
              </a:spcAft>
              <a:buFont typeface="Arial" panose="020B0604020202020204" pitchFamily="34" charset="0"/>
              <a:buChar char="•"/>
            </a:pPr>
            <a:r>
              <a:rPr lang="en-US" sz="2400" dirty="0"/>
              <a:t>Duty to Administer the Trust [Prob. C. §16000]</a:t>
            </a:r>
            <a:endParaRPr lang="en-US" sz="2000" dirty="0"/>
          </a:p>
          <a:p>
            <a:pPr marL="1657350" lvl="3" indent="-285750">
              <a:spcAft>
                <a:spcPts val="1200"/>
              </a:spcAft>
              <a:buFont typeface="Arial" panose="020B0604020202020204" pitchFamily="34" charset="0"/>
              <a:buChar char="•"/>
            </a:pPr>
            <a:r>
              <a:rPr lang="en-US" sz="2400" dirty="0"/>
              <a:t>Duty of Loyalty [Prob. C. §16002]</a:t>
            </a:r>
            <a:endParaRPr lang="en-US" sz="2000" dirty="0"/>
          </a:p>
          <a:p>
            <a:pPr marL="1657350" lvl="3" indent="-285750">
              <a:spcAft>
                <a:spcPts val="1200"/>
              </a:spcAft>
              <a:buFont typeface="Arial" panose="020B0604020202020204" pitchFamily="34" charset="0"/>
              <a:buChar char="•"/>
            </a:pPr>
            <a:r>
              <a:rPr lang="en-US" sz="2400" dirty="0"/>
              <a:t>Duty of Impartiality [Prob. C. §16003]</a:t>
            </a:r>
            <a:endParaRPr lang="en-US" sz="2000" dirty="0"/>
          </a:p>
          <a:p>
            <a:pPr marL="1657350" lvl="3" indent="-285750">
              <a:spcAft>
                <a:spcPts val="1200"/>
              </a:spcAft>
              <a:buFont typeface="Arial" panose="020B0604020202020204" pitchFamily="34" charset="0"/>
              <a:buChar char="•"/>
            </a:pPr>
            <a:r>
              <a:rPr lang="en-US" sz="2400" dirty="0"/>
              <a:t>Duty to Avoid Conflict of Interest &amp; Self-Dealing [Prob. C. §16004]</a:t>
            </a:r>
            <a:endParaRPr lang="en-US" sz="2000" dirty="0"/>
          </a:p>
          <a:p>
            <a:pPr marL="1657350" lvl="3" indent="-285750">
              <a:spcAft>
                <a:spcPts val="1200"/>
              </a:spcAft>
              <a:buFont typeface="Arial" panose="020B0604020202020204" pitchFamily="34" charset="0"/>
              <a:buChar char="•"/>
            </a:pPr>
            <a:r>
              <a:rPr lang="en-US" sz="2400" dirty="0"/>
              <a:t>Prudent Person Rule [Prob. C. §16040]</a:t>
            </a:r>
            <a:endParaRPr lang="en-US" sz="2000" dirty="0"/>
          </a:p>
          <a:p>
            <a:pPr marL="1657350" lvl="3" indent="-285750">
              <a:spcAft>
                <a:spcPts val="1200"/>
              </a:spcAft>
              <a:buFont typeface="Arial" panose="020B0604020202020204" pitchFamily="34" charset="0"/>
              <a:buChar char="•"/>
            </a:pPr>
            <a:r>
              <a:rPr lang="en-US" sz="2400" dirty="0"/>
              <a:t>Prudent Investor Rule [Prob. C. §16045 et seq.]  </a:t>
            </a:r>
            <a:endParaRPr lang="en-US" sz="2000" dirty="0"/>
          </a:p>
          <a:p>
            <a:pPr lvl="1">
              <a:spcAft>
                <a:spcPts val="600"/>
              </a:spcAft>
            </a:pPr>
            <a:endParaRPr lang="en-US" sz="3200" b="1" dirty="0"/>
          </a:p>
          <a:p>
            <a:pPr lvl="1"/>
            <a:endParaRPr lang="en-US" sz="3200" dirty="0"/>
          </a:p>
        </p:txBody>
      </p:sp>
    </p:spTree>
    <p:extLst>
      <p:ext uri="{BB962C8B-B14F-4D97-AF65-F5344CB8AC3E}">
        <p14:creationId xmlns:p14="http://schemas.microsoft.com/office/powerpoint/2010/main" val="227516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4745A-FFB0-442B-B4AE-4BB717C45F76}"/>
              </a:ext>
            </a:extLst>
          </p:cNvPr>
          <p:cNvSpPr>
            <a:spLocks noGrp="1"/>
          </p:cNvSpPr>
          <p:nvPr>
            <p:ph type="title"/>
          </p:nvPr>
        </p:nvSpPr>
        <p:spPr>
          <a:xfrm>
            <a:off x="247650" y="569277"/>
            <a:ext cx="11353800" cy="1538288"/>
          </a:xfrm>
        </p:spPr>
        <p:txBody>
          <a:bodyPr>
            <a:normAutofit fontScale="90000"/>
          </a:bodyPr>
          <a:lstStyle/>
          <a:p>
            <a:r>
              <a:rPr lang="en-US" b="1" dirty="0">
                <a:effectLst>
                  <a:outerShdw blurRad="38100" dist="38100" dir="2700000" algn="tl">
                    <a:srgbClr val="000000">
                      <a:alpha val="43137"/>
                    </a:srgbClr>
                  </a:outerShdw>
                </a:effectLst>
              </a:rPr>
              <a:t>II.	</a:t>
            </a:r>
            <a:r>
              <a:rPr lang="en-US" sz="4900" b="1" dirty="0">
                <a:effectLst>
                  <a:outerShdw blurRad="38100" dist="38100" dir="2700000" algn="tl">
                    <a:srgbClr val="000000">
                      <a:alpha val="43137"/>
                    </a:srgbClr>
                  </a:outerShdw>
                </a:effectLst>
              </a:rPr>
              <a:t>Staying Out of Litigation by Complying with    	Trustee 	Duties (Cont.)</a:t>
            </a:r>
            <a:br>
              <a:rPr lang="en-US" b="1" dirty="0"/>
            </a:br>
            <a:endParaRPr lang="en-US" dirty="0"/>
          </a:p>
        </p:txBody>
      </p:sp>
      <p:sp>
        <p:nvSpPr>
          <p:cNvPr id="4" name="TextBox 3">
            <a:extLst>
              <a:ext uri="{FF2B5EF4-FFF2-40B4-BE49-F238E27FC236}">
                <a16:creationId xmlns:a16="http://schemas.microsoft.com/office/drawing/2014/main" id="{35CB2DA1-7C96-470C-A63D-4F07D95FE8F1}"/>
              </a:ext>
            </a:extLst>
          </p:cNvPr>
          <p:cNvSpPr txBox="1"/>
          <p:nvPr/>
        </p:nvSpPr>
        <p:spPr>
          <a:xfrm>
            <a:off x="752475" y="2028398"/>
            <a:ext cx="10963275" cy="2677656"/>
          </a:xfrm>
          <a:prstGeom prst="rect">
            <a:avLst/>
          </a:prstGeom>
          <a:noFill/>
        </p:spPr>
        <p:txBody>
          <a:bodyPr wrap="square" rtlCol="0">
            <a:spAutoFit/>
          </a:bodyPr>
          <a:lstStyle/>
          <a:p>
            <a:pPr marL="971550" lvl="1" indent="-514350">
              <a:buFont typeface="+mj-lt"/>
              <a:buAutoNum type="alphaUcPeriod" startAt="3"/>
            </a:pPr>
            <a:r>
              <a:rPr lang="en-US" sz="3200" dirty="0"/>
              <a:t>Maintaining a good trustee-beneficiary relationship</a:t>
            </a:r>
          </a:p>
          <a:p>
            <a:pPr marL="914400" lvl="1" indent="-396875">
              <a:spcAft>
                <a:spcPts val="2400"/>
              </a:spcAft>
            </a:pPr>
            <a:r>
              <a:rPr lang="en-US" sz="3200" dirty="0"/>
              <a:t>     [Prob. C. §16060]</a:t>
            </a:r>
            <a:endParaRPr lang="en-US" sz="3600" dirty="0"/>
          </a:p>
          <a:p>
            <a:pPr marL="971550" lvl="1" indent="-514350">
              <a:spcAft>
                <a:spcPts val="2400"/>
              </a:spcAft>
              <a:buFont typeface="+mj-lt"/>
              <a:buAutoNum type="alphaUcPeriod" startAt="4"/>
            </a:pPr>
            <a:r>
              <a:rPr lang="en-US" sz="3200" dirty="0"/>
              <a:t>Reports [Prob. C. §16061]</a:t>
            </a:r>
            <a:endParaRPr lang="en-US" sz="3600" dirty="0"/>
          </a:p>
          <a:p>
            <a:pPr marL="971550" lvl="1" indent="-514350">
              <a:spcAft>
                <a:spcPts val="2400"/>
              </a:spcAft>
              <a:buFont typeface="+mj-lt"/>
              <a:buAutoNum type="alphaUcPeriod" startAt="4"/>
            </a:pPr>
            <a:r>
              <a:rPr lang="en-US" sz="3200" dirty="0"/>
              <a:t>Accounts [Prob. C. §§16062-16063]</a:t>
            </a:r>
            <a:endParaRPr lang="en-US" sz="3600" b="1" dirty="0"/>
          </a:p>
        </p:txBody>
      </p:sp>
    </p:spTree>
    <p:extLst>
      <p:ext uri="{BB962C8B-B14F-4D97-AF65-F5344CB8AC3E}">
        <p14:creationId xmlns:p14="http://schemas.microsoft.com/office/powerpoint/2010/main" val="115257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4745A-FFB0-442B-B4AE-4BB717C45F76}"/>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III.	Wading into Litigation:  The Notice of Hearing</a:t>
            </a:r>
            <a:r>
              <a:rPr lang="en-US" b="1" u="sng" dirty="0">
                <a:effectLst>
                  <a:outerShdw blurRad="38100" dist="38100" dir="2700000" algn="tl">
                    <a:srgbClr val="000000">
                      <a:alpha val="43137"/>
                    </a:srgbClr>
                  </a:outerShdw>
                </a:effectLst>
              </a:rPr>
              <a:t> </a:t>
            </a:r>
            <a:endParaRPr lang="en-US" u="sng" dirty="0">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35CB2DA1-7C96-470C-A63D-4F07D95FE8F1}"/>
              </a:ext>
            </a:extLst>
          </p:cNvPr>
          <p:cNvSpPr txBox="1"/>
          <p:nvPr/>
        </p:nvSpPr>
        <p:spPr>
          <a:xfrm>
            <a:off x="803275" y="1124158"/>
            <a:ext cx="10963275" cy="5893921"/>
          </a:xfrm>
          <a:prstGeom prst="rect">
            <a:avLst/>
          </a:prstGeom>
          <a:noFill/>
        </p:spPr>
        <p:txBody>
          <a:bodyPr wrap="square" rtlCol="0">
            <a:spAutoFit/>
          </a:bodyPr>
          <a:lstStyle/>
          <a:p>
            <a:pPr marL="1200150" lvl="1" indent="-742950">
              <a:spcAft>
                <a:spcPts val="600"/>
              </a:spcAft>
              <a:buFont typeface="+mj-lt"/>
              <a:buAutoNum type="alphaUcPeriod"/>
            </a:pPr>
            <a:r>
              <a:rPr lang="en-US" sz="3200" dirty="0"/>
              <a:t>Statutory</a:t>
            </a:r>
            <a:r>
              <a:rPr lang="en-US" sz="3600" dirty="0"/>
              <a:t> Law</a:t>
            </a:r>
          </a:p>
          <a:p>
            <a:pPr lvl="1">
              <a:spcAft>
                <a:spcPts val="600"/>
              </a:spcAft>
            </a:pPr>
            <a:endParaRPr lang="en-US" sz="3600" dirty="0"/>
          </a:p>
          <a:p>
            <a:pPr marL="1657350" lvl="2" indent="-457200">
              <a:spcAft>
                <a:spcPts val="600"/>
              </a:spcAft>
              <a:buFont typeface="+mj-lt"/>
              <a:buAutoNum type="arabicPeriod"/>
            </a:pPr>
            <a:r>
              <a:rPr lang="en-US" sz="2400" dirty="0"/>
              <a:t>Prob C. §17203 for proceedings concerning trusts</a:t>
            </a:r>
          </a:p>
          <a:p>
            <a:pPr marL="1200150" lvl="2">
              <a:spcAft>
                <a:spcPts val="600"/>
              </a:spcAft>
            </a:pPr>
            <a:endParaRPr lang="en-US" sz="2400" dirty="0"/>
          </a:p>
          <a:p>
            <a:pPr marL="1657350" lvl="2" indent="-457200">
              <a:spcAft>
                <a:spcPts val="600"/>
              </a:spcAft>
              <a:buAutoNum type="arabicPeriod" startAt="2"/>
            </a:pPr>
            <a:r>
              <a:rPr lang="en-US" sz="2400" dirty="0"/>
              <a:t>Prob C. §851 for proceedings concerning transfer of property into or out  </a:t>
            </a:r>
          </a:p>
          <a:p>
            <a:pPr marL="1200150" lvl="2">
              <a:spcAft>
                <a:spcPts val="600"/>
              </a:spcAft>
            </a:pPr>
            <a:r>
              <a:rPr lang="en-US" sz="2400" dirty="0"/>
              <a:t>       of trust</a:t>
            </a:r>
          </a:p>
          <a:p>
            <a:pPr marL="1200150" lvl="2">
              <a:spcAft>
                <a:spcPts val="600"/>
              </a:spcAft>
            </a:pPr>
            <a:endParaRPr lang="en-US" sz="2400" dirty="0"/>
          </a:p>
          <a:p>
            <a:pPr marL="1657350" lvl="2" indent="-457200">
              <a:spcAft>
                <a:spcPts val="600"/>
              </a:spcAft>
              <a:buAutoNum type="arabicPeriod" startAt="3"/>
            </a:pPr>
            <a:r>
              <a:rPr lang="en-US" sz="2400" dirty="0"/>
              <a:t>Prob. C. § 15804 (virtual representation statute) may limit which </a:t>
            </a:r>
          </a:p>
          <a:p>
            <a:pPr marL="1200150" lvl="2">
              <a:spcAft>
                <a:spcPts val="600"/>
              </a:spcAft>
            </a:pPr>
            <a:r>
              <a:rPr lang="en-US" sz="2400" dirty="0"/>
              <a:t>      beneficiaries with future interests must be given notice </a:t>
            </a:r>
          </a:p>
          <a:p>
            <a:pPr marL="2114550" lvl="3" indent="-457200">
              <a:spcAft>
                <a:spcPts val="1200"/>
              </a:spcAft>
              <a:buFont typeface="+mj-lt"/>
              <a:buAutoNum type="alphaLcParenR"/>
            </a:pPr>
            <a:endParaRPr lang="en-US" sz="2400" b="1" dirty="0"/>
          </a:p>
          <a:p>
            <a:pPr marL="1657350" lvl="2" indent="-457200">
              <a:spcAft>
                <a:spcPts val="1200"/>
              </a:spcAft>
              <a:buFont typeface="+mj-lt"/>
              <a:buAutoNum type="arabicPeriod"/>
            </a:pPr>
            <a:endParaRPr lang="en-US" sz="2400" dirty="0"/>
          </a:p>
          <a:p>
            <a:pPr marL="1657350" lvl="2" indent="-640080">
              <a:spcAft>
                <a:spcPts val="1200"/>
              </a:spcAft>
              <a:buFont typeface="+mj-lt"/>
              <a:buAutoNum type="arabicPeriod"/>
            </a:pPr>
            <a:endParaRPr lang="en-US" sz="2400" dirty="0"/>
          </a:p>
        </p:txBody>
      </p:sp>
    </p:spTree>
    <p:extLst>
      <p:ext uri="{BB962C8B-B14F-4D97-AF65-F5344CB8AC3E}">
        <p14:creationId xmlns:p14="http://schemas.microsoft.com/office/powerpoint/2010/main" val="2278933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B2DA1-7C96-470C-A63D-4F07D95FE8F1}"/>
              </a:ext>
            </a:extLst>
          </p:cNvPr>
          <p:cNvSpPr txBox="1"/>
          <p:nvPr/>
        </p:nvSpPr>
        <p:spPr>
          <a:xfrm>
            <a:off x="957421" y="1032510"/>
            <a:ext cx="10015538" cy="5109091"/>
          </a:xfrm>
          <a:prstGeom prst="rect">
            <a:avLst/>
          </a:prstGeom>
          <a:noFill/>
        </p:spPr>
        <p:txBody>
          <a:bodyPr wrap="square" rtlCol="0">
            <a:spAutoFit/>
          </a:bodyPr>
          <a:lstStyle/>
          <a:p>
            <a:r>
              <a:rPr lang="en-US" dirty="0"/>
              <a:t> </a:t>
            </a:r>
            <a:endParaRPr lang="en-US" sz="2000" b="1" dirty="0"/>
          </a:p>
          <a:p>
            <a:pPr marL="800100" lvl="1" indent="-548640">
              <a:spcAft>
                <a:spcPts val="600"/>
              </a:spcAft>
              <a:buFont typeface="+mj-lt"/>
              <a:buAutoNum type="alphaUcPeriod" startAt="2"/>
            </a:pPr>
            <a:endParaRPr lang="en-US" sz="3200" dirty="0"/>
          </a:p>
          <a:p>
            <a:pPr marL="800100" lvl="1" indent="-548640">
              <a:spcAft>
                <a:spcPts val="600"/>
              </a:spcAft>
              <a:buFont typeface="+mj-lt"/>
              <a:buAutoNum type="alphaUcPeriod" startAt="2"/>
            </a:pPr>
            <a:r>
              <a:rPr lang="en-US" sz="3200" dirty="0"/>
              <a:t>Case Law</a:t>
            </a:r>
          </a:p>
          <a:p>
            <a:pPr marL="1165860" lvl="2" indent="-365760">
              <a:spcAft>
                <a:spcPts val="1200"/>
              </a:spcAft>
              <a:buFont typeface="+mj-lt"/>
              <a:buAutoNum type="arabicPeriod"/>
            </a:pPr>
            <a:r>
              <a:rPr lang="en-US" sz="2800" dirty="0"/>
              <a:t>In </a:t>
            </a:r>
            <a:r>
              <a:rPr lang="en-US" sz="2800" i="1" dirty="0"/>
              <a:t>Estate of Reed </a:t>
            </a:r>
            <a:r>
              <a:rPr lang="en-US" sz="2800" dirty="0"/>
              <a:t>(1968) 259 Cal.App.2d 14 – Charitable beneficiaries “were entitled to notice ‘reasonably calculated’ to reach them.’ . . . Statutory notice cannot be equated with Due Process.”</a:t>
            </a:r>
          </a:p>
          <a:p>
            <a:pPr marL="1165860" lvl="2" indent="-365760">
              <a:buFont typeface="+mj-lt"/>
              <a:buAutoNum type="arabicPeriod"/>
            </a:pPr>
            <a:r>
              <a:rPr lang="en-US" sz="2800" i="1" dirty="0"/>
              <a:t>Dohrmann Co. v. Security Savings &amp; Loan Assn.</a:t>
            </a:r>
            <a:r>
              <a:rPr lang="en-US" sz="2800" dirty="0"/>
              <a:t> (1970) 8 Cal.App.3d 655, 664 -- “Notice given according to statutory ritual will not necessarily meet due process standards.”  </a:t>
            </a:r>
          </a:p>
          <a:p>
            <a:pPr marL="800100" lvl="2"/>
            <a:endParaRPr lang="en-US" sz="2800" dirty="0"/>
          </a:p>
        </p:txBody>
      </p:sp>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III.	Wading into Litigation:  The Notice of Hearing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5427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B2DA1-7C96-470C-A63D-4F07D95FE8F1}"/>
              </a:ext>
            </a:extLst>
          </p:cNvPr>
          <p:cNvSpPr txBox="1"/>
          <p:nvPr/>
        </p:nvSpPr>
        <p:spPr>
          <a:xfrm>
            <a:off x="744061" y="1266190"/>
            <a:ext cx="10015538" cy="5247590"/>
          </a:xfrm>
          <a:prstGeom prst="rect">
            <a:avLst/>
          </a:prstGeom>
          <a:noFill/>
        </p:spPr>
        <p:txBody>
          <a:bodyPr wrap="square" rtlCol="0">
            <a:spAutoFit/>
          </a:bodyPr>
          <a:lstStyle/>
          <a:p>
            <a:r>
              <a:rPr lang="en-US" dirty="0"/>
              <a:t> </a:t>
            </a:r>
            <a:endParaRPr lang="en-US" sz="2000" b="1" dirty="0"/>
          </a:p>
          <a:p>
            <a:pPr marL="800100" lvl="1" indent="-365760">
              <a:spcAft>
                <a:spcPts val="600"/>
              </a:spcAft>
              <a:buFont typeface="+mj-lt"/>
              <a:buAutoNum type="alphaUcPeriod" startAt="2"/>
            </a:pPr>
            <a:r>
              <a:rPr lang="en-US" sz="3200" dirty="0"/>
              <a:t>	Case Law </a:t>
            </a:r>
            <a:r>
              <a:rPr lang="en-US" sz="2000" dirty="0"/>
              <a:t>(Cont.)</a:t>
            </a:r>
          </a:p>
          <a:p>
            <a:pPr marL="1314450" lvl="2" indent="-514350">
              <a:buFont typeface="+mj-lt"/>
              <a:buAutoNum type="arabicPeriod" startAt="3"/>
            </a:pPr>
            <a:r>
              <a:rPr lang="en-US" sz="2800" i="1" dirty="0"/>
              <a:t>Estate of Lacy </a:t>
            </a:r>
            <a:r>
              <a:rPr lang="en-US" sz="2800" dirty="0"/>
              <a:t>(1975) 54 Cal.App.3d 172 – “blind labeling of probate proceedings as ‘in rem’ does not satisfy constitutional requirements of due process.”</a:t>
            </a:r>
          </a:p>
          <a:p>
            <a:pPr marL="1314450" lvl="2" indent="-514350">
              <a:buFont typeface="+mj-lt"/>
              <a:buAutoNum type="arabicPeriod" startAt="3"/>
            </a:pPr>
            <a:endParaRPr lang="en-US" sz="2800" dirty="0"/>
          </a:p>
          <a:p>
            <a:pPr marL="1314450" lvl="2" indent="-514350">
              <a:buFont typeface="+mj-lt"/>
              <a:buAutoNum type="arabicPeriod" startAt="3"/>
            </a:pPr>
            <a:r>
              <a:rPr lang="en-US" sz="2800" i="1" dirty="0"/>
              <a:t>Mennonite Bd. of Missions v. Adams </a:t>
            </a:r>
            <a:r>
              <a:rPr lang="en-US" sz="2800" dirty="0"/>
              <a:t>(1983) 462 U.S. 791 -- “Notice by mail or other means certain to ensure actual notice is a minimum constitutional precondition to a proceeding which will adversely affect the liberty or property interests of any party [whose]… name and address are reasonably ascertainable.” </a:t>
            </a:r>
            <a:endParaRPr lang="en-US" sz="4000" dirty="0"/>
          </a:p>
        </p:txBody>
      </p:sp>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III.	Wading into Litigation:  The Notice of Hearing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973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B2DA1-7C96-470C-A63D-4F07D95FE8F1}"/>
              </a:ext>
            </a:extLst>
          </p:cNvPr>
          <p:cNvSpPr txBox="1"/>
          <p:nvPr/>
        </p:nvSpPr>
        <p:spPr>
          <a:xfrm>
            <a:off x="1088231" y="1489710"/>
            <a:ext cx="10015538" cy="3616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B. Case Law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(Cont.)</a:t>
            </a:r>
            <a:endPar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971550" marR="0" lvl="1" indent="-514350" algn="l" defTabSz="914400" rtl="0" eaLnBrk="1" fontAlgn="auto" latinLnBrk="0" hangingPunct="1">
              <a:lnSpc>
                <a:spcPct val="100000"/>
              </a:lnSpc>
              <a:spcBef>
                <a:spcPts val="0"/>
              </a:spcBef>
              <a:spcAft>
                <a:spcPts val="1200"/>
              </a:spcAft>
              <a:buClrTx/>
              <a:buSzTx/>
              <a:buFont typeface="+mj-lt"/>
              <a:buAutoNum type="arabicPeriod" startAt="5"/>
              <a:tabLst/>
              <a:defRPr/>
            </a:pP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Roth v. </a:t>
            </a:r>
            <a:r>
              <a:rPr kumimoji="0" lang="en-US" sz="3200" b="0" i="1" u="none" strike="noStrike" kern="1200" cap="none" spc="0" normalizeH="0" baseline="0" noProof="0" dirty="0" err="1">
                <a:ln>
                  <a:noFill/>
                </a:ln>
                <a:solidFill>
                  <a:prstClr val="black"/>
                </a:solidFill>
                <a:effectLst/>
                <a:uLnTx/>
                <a:uFillTx/>
                <a:latin typeface="Calibri" panose="020F0502020204030204"/>
                <a:ea typeface="+mn-ea"/>
                <a:cs typeface="+mn-cs"/>
              </a:rPr>
              <a:t>Jelley</a:t>
            </a: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(2020) 45 Cal.App.5th 655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2">
              <a:spcAft>
                <a:spcPts val="600"/>
              </a:spcAft>
            </a:pPr>
            <a:endParaRPr lang="en-US" sz="2800" dirty="0"/>
          </a:p>
          <a:p>
            <a:pPr lvl="2">
              <a:spcAft>
                <a:spcPts val="600"/>
              </a:spcAft>
            </a:pPr>
            <a:r>
              <a:rPr lang="en-US" sz="2800" dirty="0"/>
              <a:t>Held that grandson with a contingent future interest in a testamentary trust had a property interest in that trust and thus a right to notice by mail before probate court could enter order modifying trust.</a:t>
            </a:r>
            <a:r>
              <a:rPr lang="en-US" sz="2800" dirty="0">
                <a:solidFill>
                  <a:prstClr val="black"/>
                </a:solidFill>
              </a:rPr>
              <a:t> </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III.	Wading into Litigation:  The Notice of Hearing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055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CB2DA1-7C96-470C-A63D-4F07D95FE8F1}"/>
              </a:ext>
            </a:extLst>
          </p:cNvPr>
          <p:cNvSpPr txBox="1"/>
          <p:nvPr/>
        </p:nvSpPr>
        <p:spPr>
          <a:xfrm>
            <a:off x="1088231" y="1530350"/>
            <a:ext cx="10015538" cy="44935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B. Case Law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(Cont.)</a:t>
            </a:r>
            <a:endPar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971550" marR="0" lvl="1" indent="-514350" algn="l" defTabSz="914400" rtl="0" eaLnBrk="1" fontAlgn="auto" latinLnBrk="0" hangingPunct="1">
              <a:lnSpc>
                <a:spcPct val="100000"/>
              </a:lnSpc>
              <a:spcBef>
                <a:spcPts val="0"/>
              </a:spcBef>
              <a:spcAft>
                <a:spcPts val="1200"/>
              </a:spcAft>
              <a:buClrTx/>
              <a:buSzTx/>
              <a:buFont typeface="+mj-lt"/>
              <a:buAutoNum type="arabicPeriod" startAt="5"/>
              <a:tabLst/>
              <a:defRPr/>
            </a:pP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Roth v. </a:t>
            </a:r>
            <a:r>
              <a:rPr kumimoji="0" lang="en-US" sz="3200" b="0" i="1" u="none" strike="noStrike" kern="1200" cap="none" spc="0" normalizeH="0" baseline="0" noProof="0" dirty="0" err="1">
                <a:ln>
                  <a:noFill/>
                </a:ln>
                <a:solidFill>
                  <a:prstClr val="black"/>
                </a:solidFill>
                <a:effectLst/>
                <a:uLnTx/>
                <a:uFillTx/>
                <a:latin typeface="Calibri" panose="020F0502020204030204"/>
                <a:ea typeface="+mn-ea"/>
                <a:cs typeface="+mn-cs"/>
              </a:rPr>
              <a:t>Jelley</a:t>
            </a: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(2020) 45 Cal.App.5th 655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(Cont.)</a:t>
            </a:r>
          </a:p>
          <a:p>
            <a:pPr marR="0" lvl="1" algn="l" defTabSz="914400" rtl="0" eaLnBrk="1" fontAlgn="auto" latinLnBrk="0" hangingPunct="1">
              <a:lnSpc>
                <a:spcPct val="100000"/>
              </a:lnSpc>
              <a:spcBef>
                <a:spcPts val="0"/>
              </a:spcBef>
              <a:spcAft>
                <a:spcPts val="1200"/>
              </a:spcAft>
              <a:buClrTx/>
              <a:buSzTx/>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2">
              <a:spcAft>
                <a:spcPts val="600"/>
              </a:spcAft>
            </a:pPr>
            <a:r>
              <a:rPr lang="en-US" sz="2800" dirty="0">
                <a:solidFill>
                  <a:prstClr val="black"/>
                </a:solidFill>
              </a:rPr>
              <a:t>Trial court denies grandson’s petition collaterally attacking 1991 Decree as void for lack of due process and failing to comply with Probate Code section 15403 et seq.  Trial court appears to seek the most just result considering surviving spouse’s ability to carry out her intent to benefit her son only by exercising her power of appointment.  </a:t>
            </a:r>
          </a:p>
        </p:txBody>
      </p:sp>
      <p:sp>
        <p:nvSpPr>
          <p:cNvPr id="7" name="Title 1">
            <a:extLst>
              <a:ext uri="{FF2B5EF4-FFF2-40B4-BE49-F238E27FC236}">
                <a16:creationId xmlns:a16="http://schemas.microsoft.com/office/drawing/2014/main" id="{B1ECBEE3-3717-4D0E-9AD6-D298247AE9A4}"/>
              </a:ext>
            </a:extLst>
          </p:cNvPr>
          <p:cNvSpPr>
            <a:spLocks noGrp="1"/>
          </p:cNvSpPr>
          <p:nvPr>
            <p:ph type="title"/>
          </p:nvPr>
        </p:nvSpPr>
        <p:spPr>
          <a:xfrm>
            <a:off x="267970" y="0"/>
            <a:ext cx="11353800" cy="1538288"/>
          </a:xfrm>
        </p:spPr>
        <p:txBody>
          <a:bodyPr>
            <a:normAutofit/>
          </a:bodyPr>
          <a:lstStyle/>
          <a:p>
            <a:r>
              <a:rPr lang="en-US" b="1" dirty="0">
                <a:effectLst>
                  <a:outerShdw blurRad="38100" dist="38100" dir="2700000" algn="tl">
                    <a:srgbClr val="000000">
                      <a:alpha val="43137"/>
                    </a:srgbClr>
                  </a:outerShdw>
                </a:effectLst>
              </a:rPr>
              <a:t>III.	Wading into Litigation:  The Notice of Hearing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(Cont.)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0144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3698</Words>
  <Application>Microsoft Office PowerPoint</Application>
  <PresentationFormat>Widescreen</PresentationFormat>
  <Paragraphs>154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2020 TAX AND ESTATE PLANNING FORUM</vt:lpstr>
      <vt:lpstr>I. Initial Step: Notice of Administration of the Trust</vt:lpstr>
      <vt:lpstr>II. Staying Out of Litigation by Complying with  Trustee  Duties  </vt:lpstr>
      <vt:lpstr>II. Staying Out of Litigation by Complying with     Trustee  Duties (Cont.) </vt:lpstr>
      <vt:lpstr>III. Wading into Litigation:  The Notice of Hearing </vt:lpstr>
      <vt:lpstr>III. Wading into Litigation:  The Notice of Hearing  (Cont.)</vt:lpstr>
      <vt:lpstr>III. Wading into Litigation:  The Notice of Hearing   (Cont.)</vt:lpstr>
      <vt:lpstr>III. Wading into Litigation:  The Notice of Hearing   (Cont.)</vt:lpstr>
      <vt:lpstr>III. Wading into Litigation:  The Notice of Hearing   (Cont.)</vt:lpstr>
      <vt:lpstr>III. Wading into Litigation:  The Notice of Hearing   (Cont.)</vt:lpstr>
      <vt:lpstr>III. Wading into Litigation:  The Notice of Hearing   (Cont.)</vt:lpstr>
      <vt:lpstr>III. Wading into Litigation:  The Notice of Hearing   (Cont.)</vt:lpstr>
      <vt:lpstr>III. Wading into Litigation:  The Notice of Hearing   (Cont.)</vt:lpstr>
      <vt:lpstr>IV. Inadequate Disclosure in Notice</vt:lpstr>
      <vt:lpstr>V. Potential Escape Valve – Guardian Ad Litem</vt:lpstr>
      <vt:lpstr>VI. Mental Capacity</vt:lpstr>
      <vt:lpstr>VI. Mental Capacity (Cont.)</vt:lpstr>
      <vt:lpstr>VI. Mental Capacity (Cont.)</vt:lpstr>
      <vt:lpstr>VI. Mental Capacity (Cont.)</vt:lpstr>
      <vt:lpstr>VI. Mental Capacity (Cont.)</vt:lpstr>
      <vt:lpstr>VI. Mental Capacity (Cont.)</vt:lpstr>
      <vt:lpstr>VII. Communication, Disclosure, and  Information  Exchange </vt:lpstr>
      <vt:lpstr>VII. Communication, Disclosure, and  Information  Exchange (Cont.)</vt:lpstr>
      <vt:lpstr>VII. Communication, Disclosure, and  Information  Exchange (Cont.)</vt:lpstr>
      <vt:lpstr>VII. Communication, Disclosure, and  Information  Exchange (Cont.)</vt:lpstr>
      <vt:lpstr>VII. Communication, Disclosure, and  Information  Exchange (Cont.)</vt:lpstr>
      <vt:lpstr>VII. Communication, Disclosure, and  Information  Exchange (Cont.)</vt:lpstr>
      <vt:lpstr>VII. Communication, Disclosure, and  Information  Exchange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TAX AND ESTATE PLANNING FORUM</dc:title>
  <dc:creator>Rosa Ceja</dc:creator>
  <cp:lastModifiedBy>Ryan J. Szczepanik</cp:lastModifiedBy>
  <cp:revision>71</cp:revision>
  <dcterms:created xsi:type="dcterms:W3CDTF">2020-09-23T23:42:19Z</dcterms:created>
  <dcterms:modified xsi:type="dcterms:W3CDTF">2020-09-24T21:41:21Z</dcterms:modified>
</cp:coreProperties>
</file>